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4"/>
  </p:notesMasterIdLst>
  <p:sldIdLst>
    <p:sldId id="256" r:id="rId2"/>
    <p:sldId id="259" r:id="rId3"/>
    <p:sldId id="257" r:id="rId4"/>
    <p:sldId id="258" r:id="rId5"/>
    <p:sldId id="290" r:id="rId6"/>
    <p:sldId id="360" r:id="rId7"/>
    <p:sldId id="261" r:id="rId8"/>
    <p:sldId id="260" r:id="rId9"/>
    <p:sldId id="324" r:id="rId10"/>
    <p:sldId id="326" r:id="rId11"/>
    <p:sldId id="327" r:id="rId12"/>
    <p:sldId id="328" r:id="rId13"/>
    <p:sldId id="329" r:id="rId14"/>
    <p:sldId id="330" r:id="rId15"/>
    <p:sldId id="331" r:id="rId16"/>
    <p:sldId id="332" r:id="rId17"/>
    <p:sldId id="333" r:id="rId18"/>
    <p:sldId id="334" r:id="rId19"/>
    <p:sldId id="335" r:id="rId20"/>
    <p:sldId id="336" r:id="rId21"/>
    <p:sldId id="337" r:id="rId22"/>
    <p:sldId id="338" r:id="rId23"/>
    <p:sldId id="339" r:id="rId24"/>
    <p:sldId id="340" r:id="rId25"/>
    <p:sldId id="341" r:id="rId26"/>
    <p:sldId id="342" r:id="rId27"/>
    <p:sldId id="344" r:id="rId28"/>
    <p:sldId id="345" r:id="rId29"/>
    <p:sldId id="346" r:id="rId30"/>
    <p:sldId id="347" r:id="rId31"/>
    <p:sldId id="348" r:id="rId32"/>
    <p:sldId id="349" r:id="rId33"/>
    <p:sldId id="350" r:id="rId34"/>
    <p:sldId id="351" r:id="rId35"/>
    <p:sldId id="355" r:id="rId36"/>
    <p:sldId id="361" r:id="rId37"/>
    <p:sldId id="356" r:id="rId38"/>
    <p:sldId id="357" r:id="rId39"/>
    <p:sldId id="358" r:id="rId40"/>
    <p:sldId id="359" r:id="rId41"/>
    <p:sldId id="354" r:id="rId42"/>
    <p:sldId id="352" r:id="rId43"/>
  </p:sldIdLst>
  <p:sldSz cx="12192000" cy="68580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66" d="100"/>
          <a:sy n="66" d="100"/>
        </p:scale>
        <p:origin x="-816" y="-18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7387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cs typeface="+mn-cs"/>
              </a:defRPr>
            </a:lvl1pPr>
          </a:lstStyle>
          <a:p>
            <a:pPr>
              <a:defRPr/>
            </a:pPr>
            <a:fld id="{CA3106F1-38F5-43C0-B28C-C7D3FA32B6CB}" type="datetimeFigureOut">
              <a:rPr lang="en-IN"/>
              <a:pPr>
                <a:defRPr/>
              </a:pPr>
              <a:t>19-08-2020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IN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IN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cs typeface="+mn-cs"/>
              </a:defRPr>
            </a:lvl1pPr>
          </a:lstStyle>
          <a:p>
            <a:pPr>
              <a:defRPr/>
            </a:pPr>
            <a:fld id="{C2F68A32-CFCB-439A-A2CF-80099F4C3D48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5528988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2F68A32-CFCB-439A-A2CF-80099F4C3D48}" type="slidenum">
              <a:rPr lang="en-IN" smtClean="0"/>
              <a:pPr>
                <a:defRPr/>
              </a:pPr>
              <a:t>30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957832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>
            <a:extLst>
              <a:ext uri="{FF2B5EF4-FFF2-40B4-BE49-F238E27FC236}"/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78411E8-7098-40B6-A3A1-ECCB5957614F}" type="datetime1">
              <a:rPr lang="en-IN" smtClean="0"/>
              <a:t>19-08-2020</a:t>
            </a:fld>
            <a:endParaRPr lang="en-IN" dirty="0"/>
          </a:p>
        </p:txBody>
      </p:sp>
      <p:sp>
        <p:nvSpPr>
          <p:cNvPr id="6" name="Footer Placeholder 4">
            <a:extLst>
              <a:ext uri="{FF2B5EF4-FFF2-40B4-BE49-F238E27FC236}"/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Human Computer Interaction Unit I - Introduction</a:t>
            </a:r>
            <a:endParaRPr lang="en-IN" dirty="0"/>
          </a:p>
        </p:txBody>
      </p:sp>
      <p:sp>
        <p:nvSpPr>
          <p:cNvPr id="7" name="Slide Number Placeholder 5">
            <a:extLst>
              <a:ext uri="{FF2B5EF4-FFF2-40B4-BE49-F238E27FC236}"/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913DF03-D648-482C-A66E-4587A5A9BEBB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615007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/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/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5FAA0B9-8CD8-4C6C-B220-BB82FE24C1B9}" type="datetime1">
              <a:rPr lang="en-IN" smtClean="0"/>
              <a:t>19-08-2020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/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Human Computer Interaction Unit I - Introduction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/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905BA7F-6634-4DC5-B802-048462A30929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411583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/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/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/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AD36A04-38EF-479F-B136-2C67B2E4B323}" type="datetime1">
              <a:rPr lang="en-IN" smtClean="0"/>
              <a:t>19-08-2020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/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Human Computer Interaction Unit I - Introduction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/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42353F-7109-4797-9682-A284E98B8267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693210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/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/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2EAF947-AC35-4E36-9D29-AF5C4D3D3C5B}" type="datetime1">
              <a:rPr lang="en-IN" smtClean="0"/>
              <a:t>19-08-2020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/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Human Computer Interaction Unit I - Introduction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/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2EE0478-4D7A-4DB5-A717-F7A53182A5E8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877779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/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/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29543A8-A6E5-410C-BEBC-0780FA89B849}" type="datetime1">
              <a:rPr lang="en-IN" smtClean="0"/>
              <a:t>19-08-2020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/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Human Computer Interaction Unit I - Introduction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/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4EFF24-08E3-4FA1-8C45-BF7676C768F2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917218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/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/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3">
            <a:extLst>
              <a:ext uri="{FF2B5EF4-FFF2-40B4-BE49-F238E27FC236}"/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25530F9-5A93-44CF-8B71-B14680820719}" type="datetime1">
              <a:rPr lang="en-IN" smtClean="0"/>
              <a:t>19-08-2020</a:t>
            </a:fld>
            <a:endParaRPr lang="en-IN"/>
          </a:p>
        </p:txBody>
      </p:sp>
      <p:sp>
        <p:nvSpPr>
          <p:cNvPr id="6" name="Footer Placeholder 4">
            <a:extLst>
              <a:ext uri="{FF2B5EF4-FFF2-40B4-BE49-F238E27FC236}"/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Human Computer Interaction Unit I - Introduction</a:t>
            </a:r>
            <a:endParaRPr lang="en-IN"/>
          </a:p>
        </p:txBody>
      </p:sp>
      <p:sp>
        <p:nvSpPr>
          <p:cNvPr id="7" name="Slide Number Placeholder 5">
            <a:extLst>
              <a:ext uri="{FF2B5EF4-FFF2-40B4-BE49-F238E27FC236}"/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E0705EA-2511-4E21-9742-1E8F21F470BD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769842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/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/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/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/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3">
            <a:extLst>
              <a:ext uri="{FF2B5EF4-FFF2-40B4-BE49-F238E27FC236}"/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888BD39-0F1B-4FD7-A365-125FEE3866AB}" type="datetime1">
              <a:rPr lang="en-IN" smtClean="0"/>
              <a:t>19-08-2020</a:t>
            </a:fld>
            <a:endParaRPr lang="en-IN"/>
          </a:p>
        </p:txBody>
      </p:sp>
      <p:sp>
        <p:nvSpPr>
          <p:cNvPr id="8" name="Footer Placeholder 4">
            <a:extLst>
              <a:ext uri="{FF2B5EF4-FFF2-40B4-BE49-F238E27FC236}"/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Human Computer Interaction Unit I - Introduction</a:t>
            </a:r>
            <a:endParaRPr lang="en-IN"/>
          </a:p>
        </p:txBody>
      </p:sp>
      <p:sp>
        <p:nvSpPr>
          <p:cNvPr id="9" name="Slide Number Placeholder 5">
            <a:extLst>
              <a:ext uri="{FF2B5EF4-FFF2-40B4-BE49-F238E27FC236}"/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C6F28FC-90B3-42AA-ACD9-B0DF29CE4559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176257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3">
            <a:extLst>
              <a:ext uri="{FF2B5EF4-FFF2-40B4-BE49-F238E27FC236}"/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180AC98-40AE-4748-AC53-2371A2A5D3F7}" type="datetime1">
              <a:rPr lang="en-IN" smtClean="0"/>
              <a:t>19-08-2020</a:t>
            </a:fld>
            <a:endParaRPr lang="en-IN"/>
          </a:p>
        </p:txBody>
      </p:sp>
      <p:sp>
        <p:nvSpPr>
          <p:cNvPr id="4" name="Footer Placeholder 4">
            <a:extLst>
              <a:ext uri="{FF2B5EF4-FFF2-40B4-BE49-F238E27FC236}"/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Human Computer Interaction Unit I - Introduction</a:t>
            </a:r>
            <a:endParaRPr lang="en-IN"/>
          </a:p>
        </p:txBody>
      </p:sp>
      <p:sp>
        <p:nvSpPr>
          <p:cNvPr id="5" name="Slide Number Placeholder 5">
            <a:extLst>
              <a:ext uri="{FF2B5EF4-FFF2-40B4-BE49-F238E27FC236}"/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6352310-FE4C-42B6-8C50-D86B05F55E03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366767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/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F6D2B3C-19BC-40DC-8AAE-F2382AE09301}" type="datetime1">
              <a:rPr lang="en-IN" smtClean="0"/>
              <a:t>19-08-2020</a:t>
            </a:fld>
            <a:endParaRPr lang="en-IN"/>
          </a:p>
        </p:txBody>
      </p:sp>
      <p:sp>
        <p:nvSpPr>
          <p:cNvPr id="3" name="Footer Placeholder 4">
            <a:extLst>
              <a:ext uri="{FF2B5EF4-FFF2-40B4-BE49-F238E27FC236}"/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Human Computer Interaction Unit I - Introduction</a:t>
            </a:r>
            <a:endParaRPr lang="en-IN"/>
          </a:p>
        </p:txBody>
      </p:sp>
      <p:sp>
        <p:nvSpPr>
          <p:cNvPr id="4" name="Slide Number Placeholder 5">
            <a:extLst>
              <a:ext uri="{FF2B5EF4-FFF2-40B4-BE49-F238E27FC236}"/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31CBE4F-0B07-4B98-ADFA-E02A443B702E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983897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/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/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CC02D4C-9DEC-469F-9388-B109923286DF}" type="datetime1">
              <a:rPr lang="en-IN" smtClean="0"/>
              <a:t>19-08-2020</a:t>
            </a:fld>
            <a:endParaRPr lang="en-IN"/>
          </a:p>
        </p:txBody>
      </p:sp>
      <p:sp>
        <p:nvSpPr>
          <p:cNvPr id="6" name="Footer Placeholder 4">
            <a:extLst>
              <a:ext uri="{FF2B5EF4-FFF2-40B4-BE49-F238E27FC236}"/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Human Computer Interaction Unit I - Introduction</a:t>
            </a:r>
            <a:endParaRPr lang="en-IN"/>
          </a:p>
        </p:txBody>
      </p:sp>
      <p:sp>
        <p:nvSpPr>
          <p:cNvPr id="7" name="Slide Number Placeholder 5">
            <a:extLst>
              <a:ext uri="{FF2B5EF4-FFF2-40B4-BE49-F238E27FC236}"/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994EE9A-F5A0-4A67-9DDE-C66AFA93B31E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239904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/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IN" noProof="0"/>
          </a:p>
        </p:txBody>
      </p:sp>
      <p:sp>
        <p:nvSpPr>
          <p:cNvPr id="4" name="Text Placeholder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/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C6508F5-17E2-409B-A556-1346743B7BEE}" type="datetime1">
              <a:rPr lang="en-IN" smtClean="0"/>
              <a:t>19-08-2020</a:t>
            </a:fld>
            <a:endParaRPr lang="en-IN"/>
          </a:p>
        </p:txBody>
      </p:sp>
      <p:sp>
        <p:nvSpPr>
          <p:cNvPr id="6" name="Footer Placeholder 4">
            <a:extLst>
              <a:ext uri="{FF2B5EF4-FFF2-40B4-BE49-F238E27FC236}"/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Human Computer Interaction Unit I - Introduction</a:t>
            </a:r>
            <a:endParaRPr lang="en-IN"/>
          </a:p>
        </p:txBody>
      </p:sp>
      <p:sp>
        <p:nvSpPr>
          <p:cNvPr id="7" name="Slide Number Placeholder 5">
            <a:extLst>
              <a:ext uri="{FF2B5EF4-FFF2-40B4-BE49-F238E27FC236}"/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26124A0-E6C0-44B0-9ED9-F9BC7B6DD751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65278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IN" smtClean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 smtClean="0"/>
          </a:p>
        </p:txBody>
      </p:sp>
      <p:sp>
        <p:nvSpPr>
          <p:cNvPr id="5" name="Footer Placeholder 4">
            <a:extLst>
              <a:ext uri="{FF2B5EF4-FFF2-40B4-BE49-F238E27FC236}"/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 smtClean="0"/>
              <a:t>Human Computer Interaction Unit I - Introduction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/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978727BE-C1AD-44D8-B0F6-149E871F4A8A}" type="slidenum">
              <a:rPr lang="en-IN"/>
              <a:pPr>
                <a:defRPr/>
              </a:pPr>
              <a:t>‹#›</a:t>
            </a:fld>
            <a:endParaRPr lang="en-IN"/>
          </a:p>
        </p:txBody>
      </p:sp>
      <p:sp>
        <p:nvSpPr>
          <p:cNvPr id="7" name="Oval 6"/>
          <p:cNvSpPr/>
          <p:nvPr userDrawn="1"/>
        </p:nvSpPr>
        <p:spPr>
          <a:xfrm>
            <a:off x="0" y="5406571"/>
            <a:ext cx="1582058" cy="1451429"/>
          </a:xfrm>
          <a:prstGeom prst="ellipse">
            <a:avLst/>
          </a:prstGeom>
          <a:blipFill>
            <a:blip r:embed="rId1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timing>
    <p:tnLst>
      <p:par>
        <p:cTn id="1" dur="indefinite" restart="never" nodeType="tmRoot"/>
      </p:par>
    </p:tnLst>
  </p:timing>
  <p:hf hdr="0"/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</a:defRPr>
      </a:lvl9pPr>
    </p:titleStyle>
    <p:bodyStyle>
      <a:lvl1pPr marL="228600" indent="-228600" algn="l" rtl="0" fontAlgn="base">
        <a:lnSpc>
          <a:spcPct val="90000"/>
        </a:lnSpc>
        <a:spcBef>
          <a:spcPts val="1000"/>
        </a:spcBef>
        <a:spcAft>
          <a:spcPct val="0"/>
        </a:spcAft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jp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9" Type="http://schemas.openxmlformats.org/officeDocument/2006/relationships/image" Target="../media/image1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jpg"/><Relationship Id="rId4" Type="http://schemas.openxmlformats.org/officeDocument/2006/relationships/image" Target="../media/image39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jpg"/><Relationship Id="rId4" Type="http://schemas.openxmlformats.org/officeDocument/2006/relationships/image" Target="../media/image4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Box 3"/>
          <p:cNvSpPr txBox="1">
            <a:spLocks noChangeArrowheads="1"/>
          </p:cNvSpPr>
          <p:nvPr/>
        </p:nvSpPr>
        <p:spPr bwMode="auto">
          <a:xfrm>
            <a:off x="977900" y="2095500"/>
            <a:ext cx="10236200" cy="2554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/>
            <a:r>
              <a:rPr lang="en-IN" sz="4000" b="1" dirty="0"/>
              <a:t>Subject Code: </a:t>
            </a:r>
            <a:r>
              <a:rPr lang="en-US" sz="4000" b="1" dirty="0" smtClean="0"/>
              <a:t>SIT-1401</a:t>
            </a:r>
            <a:r>
              <a:rPr lang="en-IN" sz="4000" b="1" dirty="0" smtClean="0"/>
              <a:t> </a:t>
            </a:r>
            <a:endParaRPr lang="en-IN" sz="4000" b="1" dirty="0"/>
          </a:p>
          <a:p>
            <a:pPr algn="ctr"/>
            <a:r>
              <a:rPr lang="en-IN" sz="4000" b="1" dirty="0" smtClean="0"/>
              <a:t>Subject </a:t>
            </a:r>
            <a:r>
              <a:rPr lang="en-IN" sz="4000" b="1" dirty="0"/>
              <a:t>Name: </a:t>
            </a:r>
            <a:r>
              <a:rPr lang="en-IN" sz="4000" b="1" dirty="0" smtClean="0"/>
              <a:t>Human Computer Interaction</a:t>
            </a:r>
            <a:endParaRPr lang="en-IN" sz="4000" b="1" dirty="0"/>
          </a:p>
          <a:p>
            <a:pPr algn="ctr"/>
            <a:endParaRPr lang="en-IN" sz="4000" dirty="0"/>
          </a:p>
          <a:p>
            <a:pPr algn="ctr"/>
            <a:r>
              <a:rPr lang="en-IN" sz="4000" b="1" dirty="0"/>
              <a:t>Faculty Name: </a:t>
            </a:r>
            <a:r>
              <a:rPr lang="en-IN" sz="4000" b="1" dirty="0" err="1" smtClean="0"/>
              <a:t>Dr.R.Jeberson</a:t>
            </a:r>
            <a:r>
              <a:rPr lang="en-IN" sz="4000" b="1" dirty="0" smtClean="0"/>
              <a:t> Retna Raj</a:t>
            </a:r>
            <a:endParaRPr lang="en-IN" sz="4000" b="1" dirty="0"/>
          </a:p>
        </p:txBody>
      </p:sp>
      <p:sp>
        <p:nvSpPr>
          <p:cNvPr id="2" name="Footer Placeholder 1">
            <a:extLst>
              <a:ext uri="{FF2B5EF4-FFF2-40B4-BE49-F238E27FC236}"/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Human Computer Interaction Unit I - Introduction</a:t>
            </a:r>
            <a:endParaRPr lang="en-IN"/>
          </a:p>
        </p:txBody>
      </p:sp>
      <p:sp>
        <p:nvSpPr>
          <p:cNvPr id="3" name="Slide Number Placeholder 2">
            <a:extLst>
              <a:ext uri="{FF2B5EF4-FFF2-40B4-BE49-F238E27FC236}"/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FA30C0-ADC2-46E6-BC23-A6925828123C}" type="slidenum">
              <a:rPr lang="en-IN"/>
              <a:pPr>
                <a:defRPr/>
              </a:pPr>
              <a:t>1</a:t>
            </a:fld>
            <a:endParaRPr lang="en-IN"/>
          </a:p>
        </p:txBody>
      </p:sp>
      <p:sp>
        <p:nvSpPr>
          <p:cNvPr id="5" name="Date Placeholder 4">
            <a:extLst>
              <a:ext uri="{FF2B5EF4-FFF2-40B4-BE49-F238E27FC236}"/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4987905F-0B0F-4746-B379-0C9B04029516}" type="datetime1">
              <a:rPr lang="en-IN" smtClean="0"/>
              <a:t>19-08-2020</a:t>
            </a:fld>
            <a:endParaRPr lang="en-IN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1" y="5595257"/>
            <a:ext cx="1262743" cy="1262743"/>
          </a:xfrm>
          <a:prstGeom prst="rect">
            <a:avLst/>
          </a:prstGeom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0" cy="1524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83104"/>
          </a:xfrm>
        </p:spPr>
        <p:txBody>
          <a:bodyPr/>
          <a:lstStyle/>
          <a:p>
            <a:pPr algn="ctr"/>
            <a:r>
              <a:rPr lang="en-US" altLang="en-US" b="1" dirty="0" smtClean="0"/>
              <a:t/>
            </a:r>
            <a:br>
              <a:rPr lang="en-US" altLang="en-US" b="1" dirty="0" smtClean="0"/>
            </a:br>
            <a:r>
              <a:rPr lang="en-US" altLang="en-US" b="1" dirty="0" smtClean="0"/>
              <a:t>Computing </a:t>
            </a:r>
            <a:r>
              <a:rPr lang="en-US" altLang="en-US" b="1" dirty="0"/>
              <a:t>in 1943</a:t>
            </a:r>
            <a:r>
              <a:rPr lang="en-IN" b="1" dirty="0"/>
              <a:t/>
            </a:r>
            <a:br>
              <a:rPr lang="en-IN" b="1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400" dirty="0"/>
              <a:t>First Electronic Numerical Integrator and Computer (</a:t>
            </a:r>
            <a:r>
              <a:rPr lang="en-US" sz="2400" dirty="0" smtClean="0"/>
              <a:t>ENIAC -1943)</a:t>
            </a:r>
            <a:endParaRPr lang="en-US" sz="2400" dirty="0"/>
          </a:p>
          <a:p>
            <a:r>
              <a:rPr lang="en-US" sz="2400" dirty="0"/>
              <a:t>Contains 20,000 vacuum tubes; </a:t>
            </a:r>
          </a:p>
          <a:p>
            <a:r>
              <a:rPr lang="en-US" sz="2400" dirty="0"/>
              <a:t>7,200 crystal diodes; </a:t>
            </a:r>
          </a:p>
          <a:p>
            <a:r>
              <a:rPr lang="en-US" sz="2400" dirty="0"/>
              <a:t>1,500 relays; </a:t>
            </a:r>
          </a:p>
          <a:p>
            <a:r>
              <a:rPr lang="en-US" sz="2400" dirty="0"/>
              <a:t>70,000 resistors; </a:t>
            </a:r>
          </a:p>
          <a:p>
            <a:r>
              <a:rPr lang="en-US" sz="2400" dirty="0"/>
              <a:t>10,000 capacitors;</a:t>
            </a:r>
          </a:p>
          <a:p>
            <a:r>
              <a:rPr lang="en-US" sz="2400" dirty="0"/>
              <a:t> and approximately 5,000,000 hand-soldered joints. 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/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Human Computer Interaction Unit I - Introduction</a:t>
            </a:r>
            <a:endParaRPr lang="en-IN"/>
          </a:p>
        </p:txBody>
      </p:sp>
      <p:sp>
        <p:nvSpPr>
          <p:cNvPr id="5" name="Slide Number Placeholder 4">
            <a:extLst>
              <a:ext uri="{FF2B5EF4-FFF2-40B4-BE49-F238E27FC236}"/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4DD00B2-4595-4185-AF01-0D5533160B04}" type="slidenum">
              <a:rPr lang="en-IN"/>
              <a:pPr>
                <a:defRPr/>
              </a:pPr>
              <a:t>10</a:t>
            </a:fld>
            <a:endParaRPr lang="en-IN"/>
          </a:p>
        </p:txBody>
      </p:sp>
      <p:sp>
        <p:nvSpPr>
          <p:cNvPr id="10" name="Content Placeholder 4"/>
          <p:cNvSpPr txBox="1">
            <a:spLocks/>
          </p:cNvSpPr>
          <p:nvPr/>
        </p:nvSpPr>
        <p:spPr>
          <a:xfrm>
            <a:off x="409433" y="2024063"/>
            <a:ext cx="11300346" cy="4343882"/>
          </a:xfrm>
          <a:prstGeom prst="rect">
            <a:avLst/>
          </a:prstGeom>
        </p:spPr>
        <p:txBody>
          <a:bodyPr/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endParaRPr lang="en-US" dirty="0"/>
          </a:p>
        </p:txBody>
      </p:sp>
      <p:pic>
        <p:nvPicPr>
          <p:cNvPr id="2050" name="Picture 2" descr="ENIAC - Wikipedi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9606" y="1941431"/>
            <a:ext cx="5913139" cy="4453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0421" y="2314575"/>
            <a:ext cx="638175" cy="1276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Content Placeholder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31644"/>
            <a:ext cx="1326356" cy="1326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899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US" b="1" dirty="0" smtClean="0"/>
              <a:t/>
            </a:r>
            <a:br>
              <a:rPr lang="en-US" altLang="en-US" b="1" dirty="0" smtClean="0"/>
            </a:br>
            <a:r>
              <a:rPr lang="en-US" altLang="en-US" b="1" dirty="0" smtClean="0"/>
              <a:t>Computing </a:t>
            </a:r>
            <a:r>
              <a:rPr lang="en-US" altLang="en-US" b="1" dirty="0"/>
              <a:t>in 1945</a:t>
            </a:r>
            <a:r>
              <a:rPr lang="en-IN" b="1" dirty="0"/>
              <a:t/>
            </a:r>
            <a:br>
              <a:rPr lang="en-IN" b="1" dirty="0"/>
            </a:b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/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Human Computer Interaction Unit I - Introduction</a:t>
            </a:r>
            <a:endParaRPr lang="en-IN"/>
          </a:p>
        </p:txBody>
      </p:sp>
      <p:sp>
        <p:nvSpPr>
          <p:cNvPr id="5" name="Slide Number Placeholder 4">
            <a:extLst>
              <a:ext uri="{FF2B5EF4-FFF2-40B4-BE49-F238E27FC236}"/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4DD00B2-4595-4185-AF01-0D5533160B04}" type="slidenum">
              <a:rPr lang="en-IN"/>
              <a:pPr>
                <a:defRPr/>
              </a:pPr>
              <a:t>11</a:t>
            </a:fld>
            <a:endParaRPr lang="en-IN"/>
          </a:p>
        </p:txBody>
      </p:sp>
      <p:sp>
        <p:nvSpPr>
          <p:cNvPr id="10" name="Content Placeholder 4"/>
          <p:cNvSpPr txBox="1">
            <a:spLocks/>
          </p:cNvSpPr>
          <p:nvPr/>
        </p:nvSpPr>
        <p:spPr>
          <a:xfrm>
            <a:off x="525547" y="1717451"/>
            <a:ext cx="11300346" cy="4157008"/>
          </a:xfrm>
          <a:prstGeom prst="rect">
            <a:avLst/>
          </a:prstGeom>
        </p:spPr>
        <p:txBody>
          <a:bodyPr/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altLang="en-US" sz="2400" dirty="0" smtClean="0"/>
              <a:t>Harvard Mark I (1944)</a:t>
            </a:r>
          </a:p>
          <a:p>
            <a:pPr lvl="1" eaLnBrk="1" hangingPunct="1"/>
            <a:r>
              <a:rPr lang="en-US" altLang="en-US" dirty="0" smtClean="0"/>
              <a:t> ASCC: IBM Automatic Sequence Controlled Calculator (aka Mark 1)</a:t>
            </a:r>
          </a:p>
          <a:p>
            <a:pPr eaLnBrk="1" hangingPunct="1"/>
            <a:r>
              <a:rPr lang="en-US" altLang="en-US" sz="2400" dirty="0" smtClean="0"/>
              <a:t>55 feet long, 8 feet high, 5 tons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7297" y="2567120"/>
            <a:ext cx="6714698" cy="34483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Content Placeholder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31644"/>
            <a:ext cx="1326356" cy="1326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864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46744"/>
            <a:ext cx="10515600" cy="740228"/>
          </a:xfrm>
        </p:spPr>
        <p:txBody>
          <a:bodyPr/>
          <a:lstStyle/>
          <a:p>
            <a:pPr algn="ctr"/>
            <a:r>
              <a:rPr lang="en-US" altLang="en-US" sz="3600" b="1" dirty="0"/>
              <a:t>First game on PDP (Programmed Data Processor) in 1960</a:t>
            </a:r>
            <a:r>
              <a:rPr lang="en-IN" sz="3600" b="1" dirty="0"/>
              <a:t/>
            </a:r>
            <a:br>
              <a:rPr lang="en-IN" sz="3600" b="1" dirty="0"/>
            </a:br>
            <a:endParaRPr lang="en-US" sz="3600" dirty="0"/>
          </a:p>
        </p:txBody>
      </p:sp>
      <p:sp>
        <p:nvSpPr>
          <p:cNvPr id="4" name="Footer Placeholder 3">
            <a:extLst>
              <a:ext uri="{FF2B5EF4-FFF2-40B4-BE49-F238E27FC236}"/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Human Computer Interaction Unit I - Introduction</a:t>
            </a:r>
            <a:endParaRPr lang="en-IN"/>
          </a:p>
        </p:txBody>
      </p:sp>
      <p:sp>
        <p:nvSpPr>
          <p:cNvPr id="5" name="Slide Number Placeholder 4">
            <a:extLst>
              <a:ext uri="{FF2B5EF4-FFF2-40B4-BE49-F238E27FC236}"/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4DD00B2-4595-4185-AF01-0D5533160B04}" type="slidenum">
              <a:rPr lang="en-IN"/>
              <a:pPr>
                <a:defRPr/>
              </a:pPr>
              <a:t>12</a:t>
            </a:fld>
            <a:endParaRPr lang="en-IN"/>
          </a:p>
        </p:txBody>
      </p:sp>
      <p:sp>
        <p:nvSpPr>
          <p:cNvPr id="10" name="Content Placeholder 4"/>
          <p:cNvSpPr txBox="1">
            <a:spLocks/>
          </p:cNvSpPr>
          <p:nvPr/>
        </p:nvSpPr>
        <p:spPr>
          <a:xfrm>
            <a:off x="409433" y="2210937"/>
            <a:ext cx="11300346" cy="4157008"/>
          </a:xfrm>
          <a:prstGeom prst="rect">
            <a:avLst/>
          </a:prstGeom>
        </p:spPr>
        <p:txBody>
          <a:bodyPr/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264" y="1325984"/>
            <a:ext cx="5920930" cy="39773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6401" y="1229704"/>
            <a:ext cx="4679543" cy="2382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0569" y="3834976"/>
            <a:ext cx="3651206" cy="1966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Content Placeholder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31644"/>
            <a:ext cx="1326356" cy="1326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864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26646"/>
          </a:xfrm>
        </p:spPr>
        <p:txBody>
          <a:bodyPr/>
          <a:lstStyle/>
          <a:p>
            <a:pPr algn="ctr"/>
            <a:r>
              <a:rPr lang="en-US" altLang="en-US" b="1" dirty="0" smtClean="0"/>
              <a:t/>
            </a:r>
            <a:br>
              <a:rPr lang="en-US" altLang="en-US" b="1" dirty="0" smtClean="0"/>
            </a:br>
            <a:r>
              <a:rPr lang="en-US" altLang="en-US" b="1" dirty="0" smtClean="0"/>
              <a:t>Early </a:t>
            </a:r>
            <a:r>
              <a:rPr lang="en-US" altLang="en-US" b="1" dirty="0"/>
              <a:t>Human Computing Interaction </a:t>
            </a:r>
            <a:r>
              <a:rPr lang="en-IN" b="1" dirty="0"/>
              <a:t/>
            </a:r>
            <a:br>
              <a:rPr lang="en-IN" b="1" dirty="0"/>
            </a:b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/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Human Computer Interaction Unit I - Introduction</a:t>
            </a:r>
            <a:endParaRPr lang="en-IN"/>
          </a:p>
        </p:txBody>
      </p:sp>
      <p:sp>
        <p:nvSpPr>
          <p:cNvPr id="5" name="Slide Number Placeholder 4">
            <a:extLst>
              <a:ext uri="{FF2B5EF4-FFF2-40B4-BE49-F238E27FC236}"/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4DD00B2-4595-4185-AF01-0D5533160B04}" type="slidenum">
              <a:rPr lang="en-IN"/>
              <a:pPr>
                <a:defRPr/>
              </a:pPr>
              <a:t>13</a:t>
            </a:fld>
            <a:endParaRPr lang="en-IN"/>
          </a:p>
        </p:txBody>
      </p:sp>
      <p:sp>
        <p:nvSpPr>
          <p:cNvPr id="10" name="Content Placeholder 4"/>
          <p:cNvSpPr txBox="1">
            <a:spLocks/>
          </p:cNvSpPr>
          <p:nvPr/>
        </p:nvSpPr>
        <p:spPr>
          <a:xfrm>
            <a:off x="409433" y="2210937"/>
            <a:ext cx="11300346" cy="4157008"/>
          </a:xfrm>
          <a:prstGeom prst="rect">
            <a:avLst/>
          </a:prstGeom>
        </p:spPr>
        <p:txBody>
          <a:bodyPr/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endParaRPr lang="en-US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964379" y="1562807"/>
            <a:ext cx="5663823" cy="4203342"/>
          </a:xfrm>
          <a:prstGeom prst="rect">
            <a:avLst/>
          </a:prstGeom>
          <a:noFill/>
        </p:spPr>
      </p:pic>
      <p:pic>
        <p:nvPicPr>
          <p:cNvPr id="12" name="Content Placeholder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31644"/>
            <a:ext cx="1326356" cy="1326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864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12132"/>
          </a:xfrm>
        </p:spPr>
        <p:txBody>
          <a:bodyPr/>
          <a:lstStyle/>
          <a:p>
            <a:pPr algn="ctr"/>
            <a:r>
              <a:rPr lang="en-US" altLang="en-US" b="1" dirty="0" smtClean="0"/>
              <a:t/>
            </a:r>
            <a:br>
              <a:rPr lang="en-US" altLang="en-US" b="1" dirty="0" smtClean="0"/>
            </a:br>
            <a:r>
              <a:rPr lang="en-US" altLang="en-US" b="1" dirty="0" smtClean="0"/>
              <a:t>Early </a:t>
            </a:r>
            <a:r>
              <a:rPr lang="en-US" altLang="en-US" b="1" dirty="0"/>
              <a:t>Human Computing Interaction </a:t>
            </a:r>
            <a:r>
              <a:rPr lang="en-IN" b="1" dirty="0"/>
              <a:t/>
            </a:r>
            <a:br>
              <a:rPr lang="en-IN" b="1" dirty="0"/>
            </a:b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/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Human Computer Interaction Unit I - Introduction</a:t>
            </a:r>
            <a:endParaRPr lang="en-IN"/>
          </a:p>
        </p:txBody>
      </p:sp>
      <p:sp>
        <p:nvSpPr>
          <p:cNvPr id="5" name="Slide Number Placeholder 4">
            <a:extLst>
              <a:ext uri="{FF2B5EF4-FFF2-40B4-BE49-F238E27FC236}"/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4DD00B2-4595-4185-AF01-0D5533160B04}" type="slidenum">
              <a:rPr lang="en-IN"/>
              <a:pPr>
                <a:defRPr/>
              </a:pPr>
              <a:t>14</a:t>
            </a:fld>
            <a:endParaRPr lang="en-IN"/>
          </a:p>
        </p:txBody>
      </p:sp>
      <p:sp>
        <p:nvSpPr>
          <p:cNvPr id="10" name="Content Placeholder 4"/>
          <p:cNvSpPr txBox="1">
            <a:spLocks/>
          </p:cNvSpPr>
          <p:nvPr/>
        </p:nvSpPr>
        <p:spPr>
          <a:xfrm>
            <a:off x="409433" y="2210937"/>
            <a:ext cx="11300346" cy="4157008"/>
          </a:xfrm>
          <a:prstGeom prst="rect">
            <a:avLst/>
          </a:prstGeom>
        </p:spPr>
        <p:txBody>
          <a:bodyPr/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endParaRPr lang="en-US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783114" y="1507474"/>
            <a:ext cx="5524500" cy="4381500"/>
          </a:xfrm>
          <a:prstGeom prst="rect">
            <a:avLst/>
          </a:prstGeom>
          <a:noFill/>
        </p:spPr>
      </p:pic>
      <p:pic>
        <p:nvPicPr>
          <p:cNvPr id="8" name="Content Placeholder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31644"/>
            <a:ext cx="1326356" cy="1326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864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46743"/>
            <a:ext cx="10515600" cy="986971"/>
          </a:xfrm>
        </p:spPr>
        <p:txBody>
          <a:bodyPr/>
          <a:lstStyle/>
          <a:p>
            <a:pPr algn="ctr"/>
            <a:r>
              <a:rPr lang="en-US" altLang="en-US" b="1" dirty="0" smtClean="0"/>
              <a:t/>
            </a:r>
            <a:br>
              <a:rPr lang="en-US" altLang="en-US" b="1" dirty="0" smtClean="0"/>
            </a:br>
            <a:r>
              <a:rPr lang="en-US" altLang="en-US" b="1" dirty="0" smtClean="0"/>
              <a:t>What </a:t>
            </a:r>
            <a:r>
              <a:rPr lang="en-US" altLang="en-US" b="1" dirty="0"/>
              <a:t>Interactions Did We See? </a:t>
            </a:r>
            <a:r>
              <a:rPr lang="en-IN" b="1" dirty="0"/>
              <a:t/>
            </a:r>
            <a:br>
              <a:rPr lang="en-IN" b="1" dirty="0"/>
            </a:b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/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Human Computer Interaction Unit I - Introduction</a:t>
            </a:r>
            <a:endParaRPr lang="en-IN"/>
          </a:p>
        </p:txBody>
      </p:sp>
      <p:sp>
        <p:nvSpPr>
          <p:cNvPr id="5" name="Slide Number Placeholder 4">
            <a:extLst>
              <a:ext uri="{FF2B5EF4-FFF2-40B4-BE49-F238E27FC236}"/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4DD00B2-4595-4185-AF01-0D5533160B04}" type="slidenum">
              <a:rPr lang="en-IN"/>
              <a:pPr>
                <a:defRPr/>
              </a:pPr>
              <a:t>15</a:t>
            </a:fld>
            <a:endParaRPr lang="en-IN"/>
          </a:p>
        </p:txBody>
      </p:sp>
      <p:sp>
        <p:nvSpPr>
          <p:cNvPr id="10" name="Content Placeholder 4"/>
          <p:cNvSpPr txBox="1">
            <a:spLocks/>
          </p:cNvSpPr>
          <p:nvPr/>
        </p:nvSpPr>
        <p:spPr>
          <a:xfrm>
            <a:off x="409433" y="1661206"/>
            <a:ext cx="11300346" cy="4343882"/>
          </a:xfrm>
          <a:prstGeom prst="rect">
            <a:avLst/>
          </a:prstGeom>
        </p:spPr>
        <p:txBody>
          <a:bodyPr/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altLang="en-US" sz="2400" dirty="0" smtClean="0"/>
              <a:t>Mechanical</a:t>
            </a:r>
          </a:p>
          <a:p>
            <a:pPr eaLnBrk="1" hangingPunct="1"/>
            <a:r>
              <a:rPr lang="en-US" altLang="en-US" sz="2400" dirty="0" smtClean="0"/>
              <a:t>Poor feedback</a:t>
            </a:r>
          </a:p>
          <a:p>
            <a:pPr eaLnBrk="1" hangingPunct="1"/>
            <a:r>
              <a:rPr lang="en-US" altLang="en-US" sz="2400" dirty="0" smtClean="0"/>
              <a:t>Specialist use</a:t>
            </a:r>
          </a:p>
          <a:p>
            <a:pPr eaLnBrk="1" hangingPunct="1"/>
            <a:r>
              <a:rPr lang="en-US" altLang="en-US" sz="2400" dirty="0" smtClean="0"/>
              <a:t>Process control</a:t>
            </a:r>
          </a:p>
          <a:p>
            <a:pPr eaLnBrk="1" hangingPunct="1"/>
            <a:r>
              <a:rPr lang="en-US" altLang="en-US" sz="2400" dirty="0" smtClean="0"/>
              <a:t>Calculations</a:t>
            </a:r>
          </a:p>
          <a:p>
            <a:pPr eaLnBrk="1" hangingPunct="1"/>
            <a:r>
              <a:rPr lang="en-US" altLang="en-US" sz="2400" dirty="0" smtClean="0"/>
              <a:t>No intention to address the mass market</a:t>
            </a:r>
            <a:endParaRPr lang="en-US" sz="2400" dirty="0"/>
          </a:p>
        </p:txBody>
      </p:sp>
      <p:pic>
        <p:nvPicPr>
          <p:cNvPr id="9" name="Content Placeholder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31644"/>
            <a:ext cx="1326356" cy="1326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864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59657"/>
            <a:ext cx="10515600" cy="1016001"/>
          </a:xfrm>
        </p:spPr>
        <p:txBody>
          <a:bodyPr/>
          <a:lstStyle/>
          <a:p>
            <a:pPr algn="ctr"/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>Computing </a:t>
            </a:r>
            <a:r>
              <a:rPr lang="en-US" b="1" dirty="0"/>
              <a:t>in 1980 </a:t>
            </a:r>
            <a:r>
              <a:rPr lang="en-IN" b="1" dirty="0"/>
              <a:t/>
            </a:r>
            <a:br>
              <a:rPr lang="en-IN" b="1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1806" y="1462768"/>
            <a:ext cx="10515600" cy="435133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/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Human Computer Interaction Unit I - Introduction</a:t>
            </a:r>
            <a:endParaRPr lang="en-IN"/>
          </a:p>
        </p:txBody>
      </p:sp>
      <p:sp>
        <p:nvSpPr>
          <p:cNvPr id="5" name="Slide Number Placeholder 4">
            <a:extLst>
              <a:ext uri="{FF2B5EF4-FFF2-40B4-BE49-F238E27FC236}"/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4DD00B2-4595-4185-AF01-0D5533160B04}" type="slidenum">
              <a:rPr lang="en-IN"/>
              <a:pPr>
                <a:defRPr/>
              </a:pPr>
              <a:t>16</a:t>
            </a:fld>
            <a:endParaRPr lang="en-IN"/>
          </a:p>
        </p:txBody>
      </p:sp>
      <p:sp>
        <p:nvSpPr>
          <p:cNvPr id="10" name="Content Placeholder 4"/>
          <p:cNvSpPr txBox="1">
            <a:spLocks/>
          </p:cNvSpPr>
          <p:nvPr/>
        </p:nvSpPr>
        <p:spPr>
          <a:xfrm>
            <a:off x="409433" y="2210937"/>
            <a:ext cx="11300346" cy="4157008"/>
          </a:xfrm>
          <a:prstGeom prst="rect">
            <a:avLst/>
          </a:prstGeom>
        </p:spPr>
        <p:txBody>
          <a:bodyPr/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endParaRPr lang="en-US" dirty="0"/>
          </a:p>
        </p:txBody>
      </p:sp>
      <p:pic>
        <p:nvPicPr>
          <p:cNvPr id="7" name="Picture 2" descr="http://062d3943d52752284f55-250c061318aedd629e64a503cb52758e.r6.cf1.rackcdn.com/images/2a67EUlMLZ37.840x0.Vdef9Kkm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0619" y="1930400"/>
            <a:ext cx="5795285" cy="418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Content Placeholder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31644"/>
            <a:ext cx="1326356" cy="1326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864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59657"/>
            <a:ext cx="10515600" cy="870857"/>
          </a:xfrm>
        </p:spPr>
        <p:txBody>
          <a:bodyPr/>
          <a:lstStyle/>
          <a:p>
            <a:pPr algn="ctr"/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>Computing </a:t>
            </a:r>
            <a:r>
              <a:rPr lang="en-US" b="1" dirty="0"/>
              <a:t>in 2000 </a:t>
            </a:r>
            <a:r>
              <a:rPr lang="en-IN" b="1" dirty="0"/>
              <a:t/>
            </a:r>
            <a:br>
              <a:rPr lang="en-IN" b="1" dirty="0"/>
            </a:b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/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Human Computer Interaction Unit I - Introduction</a:t>
            </a:r>
            <a:endParaRPr lang="en-IN"/>
          </a:p>
        </p:txBody>
      </p:sp>
      <p:sp>
        <p:nvSpPr>
          <p:cNvPr id="5" name="Slide Number Placeholder 4">
            <a:extLst>
              <a:ext uri="{FF2B5EF4-FFF2-40B4-BE49-F238E27FC236}"/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4DD00B2-4595-4185-AF01-0D5533160B04}" type="slidenum">
              <a:rPr lang="en-IN"/>
              <a:pPr>
                <a:defRPr/>
              </a:pPr>
              <a:t>17</a:t>
            </a:fld>
            <a:endParaRPr lang="en-IN"/>
          </a:p>
        </p:txBody>
      </p:sp>
      <p:sp>
        <p:nvSpPr>
          <p:cNvPr id="10" name="Content Placeholder 4"/>
          <p:cNvSpPr txBox="1">
            <a:spLocks/>
          </p:cNvSpPr>
          <p:nvPr/>
        </p:nvSpPr>
        <p:spPr>
          <a:xfrm>
            <a:off x="409433" y="2210937"/>
            <a:ext cx="11300346" cy="4157008"/>
          </a:xfrm>
          <a:prstGeom prst="rect">
            <a:avLst/>
          </a:prstGeom>
        </p:spPr>
        <p:txBody>
          <a:bodyPr/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endParaRPr lang="en-US" dirty="0"/>
          </a:p>
        </p:txBody>
      </p:sp>
      <p:pic>
        <p:nvPicPr>
          <p:cNvPr id="7" name="Picture 2" descr="http://res1.windows.microsoft.com/resbox/en/windows/main/7d1cce15-3af7-414e-aca3-d9bb16c63dd5_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2600" y="1528766"/>
            <a:ext cx="4610100" cy="388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Content Placeholder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31644"/>
            <a:ext cx="1326356" cy="1326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864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74171"/>
            <a:ext cx="10515600" cy="1103087"/>
          </a:xfrm>
        </p:spPr>
        <p:txBody>
          <a:bodyPr/>
          <a:lstStyle/>
          <a:p>
            <a:pPr algn="ctr"/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>Gaming </a:t>
            </a:r>
            <a:r>
              <a:rPr lang="en-US" b="1" dirty="0"/>
              <a:t>Interface in 1990</a:t>
            </a:r>
            <a:r>
              <a:rPr lang="en-IN" b="1" dirty="0"/>
              <a:t/>
            </a:r>
            <a:br>
              <a:rPr lang="en-IN" b="1" dirty="0"/>
            </a:b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/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Human Computer Interaction Unit I - Introduction</a:t>
            </a:r>
            <a:endParaRPr lang="en-IN"/>
          </a:p>
        </p:txBody>
      </p:sp>
      <p:sp>
        <p:nvSpPr>
          <p:cNvPr id="5" name="Slide Number Placeholder 4">
            <a:extLst>
              <a:ext uri="{FF2B5EF4-FFF2-40B4-BE49-F238E27FC236}"/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4DD00B2-4595-4185-AF01-0D5533160B04}" type="slidenum">
              <a:rPr lang="en-IN"/>
              <a:pPr>
                <a:defRPr/>
              </a:pPr>
              <a:t>18</a:t>
            </a:fld>
            <a:endParaRPr lang="en-IN"/>
          </a:p>
        </p:txBody>
      </p:sp>
      <p:sp>
        <p:nvSpPr>
          <p:cNvPr id="10" name="Content Placeholder 4"/>
          <p:cNvSpPr txBox="1">
            <a:spLocks/>
          </p:cNvSpPr>
          <p:nvPr/>
        </p:nvSpPr>
        <p:spPr>
          <a:xfrm>
            <a:off x="409433" y="2210937"/>
            <a:ext cx="11300346" cy="4157008"/>
          </a:xfrm>
          <a:prstGeom prst="rect">
            <a:avLst/>
          </a:prstGeom>
        </p:spPr>
        <p:txBody>
          <a:bodyPr/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endParaRPr lang="en-US" dirty="0"/>
          </a:p>
        </p:txBody>
      </p:sp>
      <p:pic>
        <p:nvPicPr>
          <p:cNvPr id="12" name="Content Placeholder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31644"/>
            <a:ext cx="1326356" cy="1326356"/>
          </a:xfrm>
          <a:prstGeom prst="rect">
            <a:avLst/>
          </a:prstGeom>
        </p:spPr>
      </p:pic>
      <p:sp>
        <p:nvSpPr>
          <p:cNvPr id="8" name="AutoShape 2" descr="Video Game Design Between 1990-2008 | Webdesigner Depo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178" y="1249405"/>
            <a:ext cx="5657208" cy="35257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48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0058" y="1249405"/>
            <a:ext cx="4641624" cy="34717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59864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01600"/>
            <a:ext cx="10515600" cy="986972"/>
          </a:xfrm>
        </p:spPr>
        <p:txBody>
          <a:bodyPr/>
          <a:lstStyle/>
          <a:p>
            <a:pPr algn="ctr"/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/>
              <a:t/>
            </a:r>
            <a:br>
              <a:rPr lang="en-US" b="1" dirty="0"/>
            </a:br>
            <a:r>
              <a:rPr lang="en-US" b="1" dirty="0" smtClean="0"/>
              <a:t>Late </a:t>
            </a:r>
            <a:r>
              <a:rPr lang="en-US" b="1" dirty="0"/>
              <a:t>Human Computing Interaction</a:t>
            </a:r>
            <a:r>
              <a:rPr lang="en-IN" b="1" dirty="0"/>
              <a:t/>
            </a:r>
            <a:br>
              <a:rPr lang="en-IN" b="1" dirty="0"/>
            </a:br>
            <a:r>
              <a:rPr lang="en-IN" b="1" dirty="0" smtClean="0"/>
              <a:t/>
            </a:r>
            <a:br>
              <a:rPr lang="en-IN" b="1" dirty="0" smtClean="0"/>
            </a:b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/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Human Computer Interaction Unit I - Introduction</a:t>
            </a:r>
            <a:endParaRPr lang="en-IN"/>
          </a:p>
        </p:txBody>
      </p:sp>
      <p:sp>
        <p:nvSpPr>
          <p:cNvPr id="5" name="Slide Number Placeholder 4">
            <a:extLst>
              <a:ext uri="{FF2B5EF4-FFF2-40B4-BE49-F238E27FC236}"/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4DD00B2-4595-4185-AF01-0D5533160B04}" type="slidenum">
              <a:rPr lang="en-IN"/>
              <a:pPr>
                <a:defRPr/>
              </a:pPr>
              <a:t>19</a:t>
            </a:fld>
            <a:endParaRPr lang="en-IN"/>
          </a:p>
        </p:txBody>
      </p:sp>
      <p:sp>
        <p:nvSpPr>
          <p:cNvPr id="10" name="Content Placeholder 4"/>
          <p:cNvSpPr txBox="1">
            <a:spLocks/>
          </p:cNvSpPr>
          <p:nvPr/>
        </p:nvSpPr>
        <p:spPr>
          <a:xfrm>
            <a:off x="409433" y="2210937"/>
            <a:ext cx="11300346" cy="4157008"/>
          </a:xfrm>
          <a:prstGeom prst="rect">
            <a:avLst/>
          </a:prstGeom>
        </p:spPr>
        <p:txBody>
          <a:bodyPr/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hangingPunct="1">
              <a:buNone/>
            </a:pPr>
            <a:endParaRPr lang="en-US" dirty="0"/>
          </a:p>
        </p:txBody>
      </p:sp>
      <p:pic>
        <p:nvPicPr>
          <p:cNvPr id="7" name="Picture 2" descr="http://webs.wichita.edu/depttools/depttoolsmemberfiles/psychology/images/hfimages/labs/surl0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5766" y="1428977"/>
            <a:ext cx="7006482" cy="4107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Content Placeholder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31644"/>
            <a:ext cx="1326356" cy="1326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864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/>
            </a:extLst>
          </p:cNvPr>
          <p:cNvSpPr txBox="1"/>
          <p:nvPr/>
        </p:nvSpPr>
        <p:spPr>
          <a:xfrm>
            <a:off x="838200" y="1433967"/>
            <a:ext cx="10910888" cy="378565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IN" sz="2400" b="1" dirty="0">
                <a:latin typeface="+mn-lt"/>
                <a:cs typeface="+mn-cs"/>
              </a:rPr>
              <a:t>					</a:t>
            </a:r>
            <a:endParaRPr lang="en-IN" sz="2400" b="1" dirty="0" smtClean="0">
              <a:latin typeface="+mn-lt"/>
              <a:cs typeface="+mn-cs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Tx/>
              <a:buAutoNum type="arabicPeriod"/>
              <a:defRPr/>
            </a:pPr>
            <a:r>
              <a:rPr lang="en-IN" sz="2400" b="1" dirty="0" smtClean="0">
                <a:latin typeface="+mn-lt"/>
                <a:cs typeface="+mn-cs"/>
              </a:rPr>
              <a:t>SIT1401 Human Computer Interaction Syllabus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Tx/>
              <a:buAutoNum type="arabicPeriod"/>
              <a:defRPr/>
            </a:pPr>
            <a:r>
              <a:rPr lang="en-IN" sz="2400" b="1" dirty="0" smtClean="0">
                <a:latin typeface="+mn-lt"/>
                <a:cs typeface="+mn-cs"/>
              </a:rPr>
              <a:t>Suggested </a:t>
            </a:r>
            <a:r>
              <a:rPr lang="en-IN" sz="2400" b="1" dirty="0">
                <a:latin typeface="+mn-lt"/>
                <a:cs typeface="+mn-cs"/>
              </a:rPr>
              <a:t>Books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Tx/>
              <a:buAutoNum type="arabicPeriod"/>
              <a:defRPr/>
            </a:pPr>
            <a:r>
              <a:rPr lang="en-IN" sz="2400" b="1" dirty="0">
                <a:latin typeface="+mn-lt"/>
                <a:cs typeface="+mn-cs"/>
              </a:rPr>
              <a:t>Roadmap to Unit I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Tx/>
              <a:buAutoNum type="arabicPeriod"/>
              <a:defRPr/>
            </a:pPr>
            <a:r>
              <a:rPr lang="en-IN" sz="2400" b="1" dirty="0">
                <a:latin typeface="+mn-lt"/>
                <a:cs typeface="+mn-cs"/>
              </a:rPr>
              <a:t>First Topic:  </a:t>
            </a:r>
            <a:r>
              <a:rPr lang="en-US" sz="2400" b="1" dirty="0">
                <a:latin typeface="+mn-lt"/>
                <a:cs typeface="+mn-cs"/>
              </a:rPr>
              <a:t>The Human: I/O channels  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Tx/>
              <a:buAutoNum type="arabicPeriod"/>
              <a:defRPr/>
            </a:pPr>
            <a:r>
              <a:rPr lang="en-US" sz="2400" b="1" dirty="0">
                <a:latin typeface="+mn-lt"/>
                <a:cs typeface="+mn-cs"/>
              </a:rPr>
              <a:t>Memory - Reasoning and problem solving 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Tx/>
              <a:buAutoNum type="arabicPeriod"/>
              <a:defRPr/>
            </a:pPr>
            <a:r>
              <a:rPr lang="en-US" sz="2400" b="1" dirty="0">
                <a:latin typeface="+mn-lt"/>
                <a:cs typeface="+mn-cs"/>
              </a:rPr>
              <a:t>The computer</a:t>
            </a:r>
            <a:r>
              <a:rPr lang="en-US" sz="2400" b="1" dirty="0">
                <a:latin typeface="+mn-lt"/>
              </a:rPr>
              <a:t>: 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sz="2400" dirty="0">
                <a:latin typeface="+mn-lt"/>
              </a:rPr>
              <a:t>Devices  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sz="2400" dirty="0">
                <a:latin typeface="+mn-lt"/>
              </a:rPr>
              <a:t>Memory 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IN" sz="2400" b="1" dirty="0">
              <a:latin typeface="+mn-lt"/>
              <a:cs typeface="+mn-cs"/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39560"/>
          </a:xfrm>
        </p:spPr>
        <p:txBody>
          <a:bodyPr/>
          <a:lstStyle/>
          <a:p>
            <a:pPr algn="ctr"/>
            <a:r>
              <a:rPr lang="en-IN" b="1" dirty="0" smtClean="0"/>
              <a:t/>
            </a:r>
            <a:br>
              <a:rPr lang="en-IN" b="1" dirty="0" smtClean="0"/>
            </a:br>
            <a:r>
              <a:rPr lang="en-IN" sz="4000" b="1" dirty="0" smtClean="0"/>
              <a:t>AGENDA</a:t>
            </a:r>
            <a:r>
              <a:rPr lang="en-IN" sz="4000" b="1" dirty="0"/>
              <a:t/>
            </a:r>
            <a:br>
              <a:rPr lang="en-IN" sz="4000" b="1" dirty="0"/>
            </a:br>
            <a:endParaRPr lang="en-US" sz="4000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31644"/>
            <a:ext cx="1326356" cy="1326356"/>
          </a:xfrm>
        </p:spPr>
      </p:pic>
      <p:sp>
        <p:nvSpPr>
          <p:cNvPr id="3" name="Footer Placeholder 2">
            <a:extLst>
              <a:ext uri="{FF2B5EF4-FFF2-40B4-BE49-F238E27FC236}"/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Human Computer Interaction Unit I - Introduction</a:t>
            </a:r>
            <a:endParaRPr lang="en-IN"/>
          </a:p>
        </p:txBody>
      </p:sp>
      <p:sp>
        <p:nvSpPr>
          <p:cNvPr id="4" name="Slide Number Placeholder 3">
            <a:extLst>
              <a:ext uri="{FF2B5EF4-FFF2-40B4-BE49-F238E27FC236}"/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0E0E01D-0B40-4D62-A1DD-D5819692325B}" type="slidenum">
              <a:rPr lang="en-IN"/>
              <a:pPr>
                <a:defRPr/>
              </a:pPr>
              <a:t>2</a:t>
            </a:fld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88687"/>
            <a:ext cx="10515600" cy="914400"/>
          </a:xfrm>
        </p:spPr>
        <p:txBody>
          <a:bodyPr/>
          <a:lstStyle/>
          <a:p>
            <a:pPr algn="ctr"/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/>
              <a:t/>
            </a:r>
            <a:br>
              <a:rPr lang="en-US" b="1" dirty="0"/>
            </a:br>
            <a:r>
              <a:rPr lang="en-US" b="1" dirty="0" smtClean="0"/>
              <a:t>Today </a:t>
            </a:r>
            <a:r>
              <a:rPr lang="en-US" b="1" dirty="0"/>
              <a:t>Human Computing Interaction </a:t>
            </a:r>
            <a:r>
              <a:rPr lang="en-IN" b="1" dirty="0"/>
              <a:t/>
            </a:r>
            <a:br>
              <a:rPr lang="en-IN" b="1" dirty="0"/>
            </a:br>
            <a:r>
              <a:rPr lang="en-IN" b="1" dirty="0" smtClean="0"/>
              <a:t/>
            </a:r>
            <a:br>
              <a:rPr lang="en-IN" b="1" dirty="0" smtClean="0"/>
            </a:b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/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Human Computer Interaction Unit I - Introduction</a:t>
            </a:r>
            <a:endParaRPr lang="en-IN"/>
          </a:p>
        </p:txBody>
      </p:sp>
      <p:sp>
        <p:nvSpPr>
          <p:cNvPr id="5" name="Slide Number Placeholder 4">
            <a:extLst>
              <a:ext uri="{FF2B5EF4-FFF2-40B4-BE49-F238E27FC236}"/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4DD00B2-4595-4185-AF01-0D5533160B04}" type="slidenum">
              <a:rPr lang="en-IN"/>
              <a:pPr>
                <a:defRPr/>
              </a:pPr>
              <a:t>20</a:t>
            </a:fld>
            <a:endParaRPr lang="en-IN"/>
          </a:p>
        </p:txBody>
      </p:sp>
      <p:sp>
        <p:nvSpPr>
          <p:cNvPr id="10" name="Content Placeholder 4"/>
          <p:cNvSpPr txBox="1">
            <a:spLocks/>
          </p:cNvSpPr>
          <p:nvPr/>
        </p:nvSpPr>
        <p:spPr>
          <a:xfrm>
            <a:off x="409433" y="2210937"/>
            <a:ext cx="11300346" cy="4157008"/>
          </a:xfrm>
          <a:prstGeom prst="rect">
            <a:avLst/>
          </a:prstGeom>
        </p:spPr>
        <p:txBody>
          <a:bodyPr/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endParaRPr lang="en-US" dirty="0"/>
          </a:p>
        </p:txBody>
      </p:sp>
      <p:pic>
        <p:nvPicPr>
          <p:cNvPr id="7" name="Picture 2" descr="http://www.thehindu.com/multimedia/dynamic/01068/25hyads01-BestStud_1068492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0734" y="1443492"/>
            <a:ext cx="4452583" cy="4368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Content Placeholder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31644"/>
            <a:ext cx="1326356" cy="1326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864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45143"/>
            <a:ext cx="10515600" cy="1016000"/>
          </a:xfrm>
        </p:spPr>
        <p:txBody>
          <a:bodyPr/>
          <a:lstStyle/>
          <a:p>
            <a:pPr algn="ctr"/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/>
              <a:t/>
            </a:r>
            <a:br>
              <a:rPr lang="en-US" b="1" dirty="0"/>
            </a:br>
            <a:r>
              <a:rPr lang="en-US" b="1" dirty="0" smtClean="0"/>
              <a:t>Today </a:t>
            </a:r>
            <a:r>
              <a:rPr lang="en-US" b="1" dirty="0"/>
              <a:t>Human Computing Interaction </a:t>
            </a:r>
            <a:r>
              <a:rPr lang="en-IN" b="1" dirty="0"/>
              <a:t/>
            </a:r>
            <a:br>
              <a:rPr lang="en-IN" b="1" dirty="0"/>
            </a:br>
            <a:r>
              <a:rPr lang="en-IN" b="1" dirty="0" smtClean="0"/>
              <a:t/>
            </a:r>
            <a:br>
              <a:rPr lang="en-IN" b="1" dirty="0" smtClean="0"/>
            </a:b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/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Human Computer Interaction Unit I - Introduction</a:t>
            </a:r>
            <a:endParaRPr lang="en-IN"/>
          </a:p>
        </p:txBody>
      </p:sp>
      <p:sp>
        <p:nvSpPr>
          <p:cNvPr id="5" name="Slide Number Placeholder 4">
            <a:extLst>
              <a:ext uri="{FF2B5EF4-FFF2-40B4-BE49-F238E27FC236}"/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4DD00B2-4595-4185-AF01-0D5533160B04}" type="slidenum">
              <a:rPr lang="en-IN"/>
              <a:pPr>
                <a:defRPr/>
              </a:pPr>
              <a:t>21</a:t>
            </a:fld>
            <a:endParaRPr lang="en-IN"/>
          </a:p>
        </p:txBody>
      </p:sp>
      <p:pic>
        <p:nvPicPr>
          <p:cNvPr id="7" name="Picture 2" descr="https://albanylawtech.files.wordpress.com/2011/03/clas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4487" y="1414463"/>
            <a:ext cx="7917259" cy="399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Content Placeholder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31644"/>
            <a:ext cx="1326356" cy="1326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864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74171"/>
            <a:ext cx="10515600" cy="972459"/>
          </a:xfrm>
        </p:spPr>
        <p:txBody>
          <a:bodyPr/>
          <a:lstStyle/>
          <a:p>
            <a:pPr algn="ctr"/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>Today </a:t>
            </a:r>
            <a:r>
              <a:rPr lang="en-US" b="1" dirty="0"/>
              <a:t>Human Computing Interaction</a:t>
            </a:r>
            <a:r>
              <a:rPr lang="en-IN" b="1" dirty="0"/>
              <a:t/>
            </a:r>
            <a:br>
              <a:rPr lang="en-IN" b="1" dirty="0"/>
            </a:b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/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Human Computer Interaction Unit I - Introduction</a:t>
            </a:r>
            <a:endParaRPr lang="en-IN"/>
          </a:p>
        </p:txBody>
      </p:sp>
      <p:sp>
        <p:nvSpPr>
          <p:cNvPr id="5" name="Slide Number Placeholder 4">
            <a:extLst>
              <a:ext uri="{FF2B5EF4-FFF2-40B4-BE49-F238E27FC236}"/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4DD00B2-4595-4185-AF01-0D5533160B04}" type="slidenum">
              <a:rPr lang="en-IN"/>
              <a:pPr>
                <a:defRPr/>
              </a:pPr>
              <a:t>22</a:t>
            </a:fld>
            <a:endParaRPr lang="en-IN"/>
          </a:p>
        </p:txBody>
      </p:sp>
      <p:sp>
        <p:nvSpPr>
          <p:cNvPr id="10" name="Content Placeholder 4"/>
          <p:cNvSpPr txBox="1">
            <a:spLocks/>
          </p:cNvSpPr>
          <p:nvPr/>
        </p:nvSpPr>
        <p:spPr>
          <a:xfrm>
            <a:off x="409433" y="2210937"/>
            <a:ext cx="11300346" cy="4157008"/>
          </a:xfrm>
          <a:prstGeom prst="rect">
            <a:avLst/>
          </a:prstGeom>
        </p:spPr>
        <p:txBody>
          <a:bodyPr/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endParaRPr lang="en-US" dirty="0"/>
          </a:p>
        </p:txBody>
      </p:sp>
      <p:pic>
        <p:nvPicPr>
          <p:cNvPr id="7" name="Picture 2" descr="http://designshack.net/wp-content/uploads/lesson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0551" y="1298349"/>
            <a:ext cx="6298109" cy="42007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Content Placeholder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31644"/>
            <a:ext cx="1326356" cy="1326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864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59657"/>
            <a:ext cx="10515600" cy="899887"/>
          </a:xfrm>
        </p:spPr>
        <p:txBody>
          <a:bodyPr/>
          <a:lstStyle/>
          <a:p>
            <a:pPr algn="ctr"/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>Today </a:t>
            </a:r>
            <a:r>
              <a:rPr lang="en-US" b="1" dirty="0"/>
              <a:t>Human Computing Interaction</a:t>
            </a:r>
            <a:r>
              <a:rPr lang="en-IN" b="1" dirty="0"/>
              <a:t/>
            </a:r>
            <a:br>
              <a:rPr lang="en-IN" b="1" dirty="0"/>
            </a:b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/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Human Computer Interaction Unit I - Introduction</a:t>
            </a:r>
            <a:endParaRPr lang="en-IN"/>
          </a:p>
        </p:txBody>
      </p:sp>
      <p:sp>
        <p:nvSpPr>
          <p:cNvPr id="5" name="Slide Number Placeholder 4">
            <a:extLst>
              <a:ext uri="{FF2B5EF4-FFF2-40B4-BE49-F238E27FC236}"/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4DD00B2-4595-4185-AF01-0D5533160B04}" type="slidenum">
              <a:rPr lang="en-IN"/>
              <a:pPr>
                <a:defRPr/>
              </a:pPr>
              <a:t>23</a:t>
            </a:fld>
            <a:endParaRPr lang="en-IN"/>
          </a:p>
        </p:txBody>
      </p:sp>
      <p:sp>
        <p:nvSpPr>
          <p:cNvPr id="10" name="Content Placeholder 4"/>
          <p:cNvSpPr txBox="1">
            <a:spLocks/>
          </p:cNvSpPr>
          <p:nvPr/>
        </p:nvSpPr>
        <p:spPr>
          <a:xfrm>
            <a:off x="409433" y="2210937"/>
            <a:ext cx="11300346" cy="4157008"/>
          </a:xfrm>
          <a:prstGeom prst="rect">
            <a:avLst/>
          </a:prstGeom>
        </p:spPr>
        <p:txBody>
          <a:bodyPr/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endParaRPr lang="en-US" dirty="0"/>
          </a:p>
        </p:txBody>
      </p:sp>
      <p:sp>
        <p:nvSpPr>
          <p:cNvPr id="8" name="Content Placeholder 4"/>
          <p:cNvSpPr txBox="1">
            <a:spLocks/>
          </p:cNvSpPr>
          <p:nvPr/>
        </p:nvSpPr>
        <p:spPr>
          <a:xfrm>
            <a:off x="602116" y="1356406"/>
            <a:ext cx="11238291" cy="4343882"/>
          </a:xfrm>
          <a:prstGeom prst="rect">
            <a:avLst/>
          </a:prstGeom>
        </p:spPr>
        <p:txBody>
          <a:bodyPr/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fontAlgn="auto" hangingPunct="1">
              <a:spcAft>
                <a:spcPts val="0"/>
              </a:spcAft>
              <a:buFont typeface="Wingdings" pitchFamily="2" charset="2"/>
              <a:buChar char="§"/>
              <a:defRPr/>
            </a:pPr>
            <a:r>
              <a:rPr lang="en-US" sz="2000" dirty="0"/>
              <a:t>Early computers (1940): extremely difficult to use</a:t>
            </a:r>
          </a:p>
          <a:p>
            <a:pPr marL="708660" lvl="1" indent="-342900" eaLnBrk="1" fontAlgn="auto" hangingPunct="1">
              <a:spcAft>
                <a:spcPts val="0"/>
              </a:spcAft>
              <a:buFont typeface="Wingdings" pitchFamily="2" charset="2"/>
              <a:buChar char="§"/>
              <a:defRPr/>
            </a:pPr>
            <a:r>
              <a:rPr lang="en-US" sz="2000" dirty="0"/>
              <a:t>Large and Expensive</a:t>
            </a:r>
          </a:p>
          <a:p>
            <a:pPr marL="708660" lvl="1" indent="-342900" eaLnBrk="1" fontAlgn="auto" hangingPunct="1">
              <a:spcAft>
                <a:spcPts val="0"/>
              </a:spcAft>
              <a:buFont typeface="Wingdings" pitchFamily="2" charset="2"/>
              <a:buChar char="§"/>
              <a:defRPr/>
            </a:pPr>
            <a:r>
              <a:rPr lang="en-US" sz="2000" dirty="0" smtClean="0"/>
              <a:t>More time consuming process</a:t>
            </a:r>
            <a:endParaRPr lang="en-US" sz="2000" dirty="0"/>
          </a:p>
          <a:p>
            <a:pPr marL="708660" lvl="1" indent="-342900" eaLnBrk="1" fontAlgn="auto" hangingPunct="1">
              <a:spcAft>
                <a:spcPts val="0"/>
              </a:spcAft>
              <a:buFont typeface="Wingdings" pitchFamily="2" charset="2"/>
              <a:buChar char="§"/>
              <a:defRPr/>
            </a:pPr>
            <a:r>
              <a:rPr lang="en-US" sz="2000" dirty="0"/>
              <a:t>Used by specialists</a:t>
            </a:r>
          </a:p>
          <a:p>
            <a:pPr marL="708660" lvl="1" indent="-342900" eaLnBrk="1" fontAlgn="auto" hangingPunct="1">
              <a:spcAft>
                <a:spcPts val="0"/>
              </a:spcAft>
              <a:buFont typeface="Wingdings" pitchFamily="2" charset="2"/>
              <a:buChar char="§"/>
              <a:defRPr/>
            </a:pPr>
            <a:r>
              <a:rPr lang="en-US" sz="2000" dirty="0"/>
              <a:t>No knowledge about how to make use easier</a:t>
            </a:r>
          </a:p>
          <a:p>
            <a:pPr eaLnBrk="1" fontAlgn="auto" hangingPunct="1">
              <a:spcAft>
                <a:spcPts val="0"/>
              </a:spcAft>
              <a:buFont typeface="Wingdings" pitchFamily="2" charset="2"/>
              <a:buChar char="§"/>
              <a:defRPr/>
            </a:pPr>
            <a:r>
              <a:rPr lang="en-US" sz="2000" dirty="0"/>
              <a:t>Late computers (1990): easy to use</a:t>
            </a:r>
          </a:p>
          <a:p>
            <a:pPr marL="708660" lvl="1" indent="-342900" eaLnBrk="1" fontAlgn="auto" hangingPunct="1">
              <a:spcAft>
                <a:spcPts val="0"/>
              </a:spcAft>
              <a:buFont typeface="Wingdings" pitchFamily="2" charset="2"/>
              <a:buChar char="§"/>
              <a:defRPr/>
            </a:pPr>
            <a:r>
              <a:rPr lang="en-US" sz="2000" dirty="0"/>
              <a:t>None of these conditions hold</a:t>
            </a:r>
          </a:p>
          <a:p>
            <a:pPr marL="708660" lvl="1" indent="-342900" eaLnBrk="1" fontAlgn="auto" hangingPunct="1">
              <a:spcAft>
                <a:spcPts val="0"/>
              </a:spcAft>
              <a:buFont typeface="Wingdings" pitchFamily="2" charset="2"/>
              <a:buChar char="§"/>
              <a:defRPr/>
            </a:pPr>
            <a:r>
              <a:rPr lang="en-US" sz="2000" dirty="0"/>
              <a:t>Development of PC’s major landmark</a:t>
            </a:r>
          </a:p>
          <a:p>
            <a:pPr eaLnBrk="1" fontAlgn="auto" hangingPunct="1">
              <a:spcAft>
                <a:spcPts val="0"/>
              </a:spcAft>
              <a:buFont typeface="Wingdings" pitchFamily="2" charset="2"/>
              <a:buChar char="§"/>
              <a:defRPr/>
            </a:pPr>
            <a:r>
              <a:rPr lang="en-US" sz="2000" dirty="0"/>
              <a:t>Today (2015)-Shift to other interaction paradigms</a:t>
            </a:r>
          </a:p>
          <a:p>
            <a:pPr marL="708660" lvl="1" indent="-342900" eaLnBrk="1" fontAlgn="auto" hangingPunct="1">
              <a:spcAft>
                <a:spcPts val="0"/>
              </a:spcAft>
              <a:buFont typeface="Wingdings" pitchFamily="2" charset="2"/>
              <a:buChar char="§"/>
              <a:defRPr/>
            </a:pPr>
            <a:r>
              <a:rPr lang="en-US" sz="2000" b="1" dirty="0"/>
              <a:t>Small-handheld-Devices</a:t>
            </a:r>
          </a:p>
          <a:p>
            <a:pPr marL="708660" lvl="1" indent="-342900" eaLnBrk="1" fontAlgn="auto" hangingPunct="1">
              <a:spcAft>
                <a:spcPts val="0"/>
              </a:spcAft>
              <a:buFont typeface="Wingdings" pitchFamily="2" charset="2"/>
              <a:buChar char="§"/>
              <a:defRPr/>
            </a:pPr>
            <a:r>
              <a:rPr lang="en-US" sz="2000" b="1" dirty="0"/>
              <a:t>Mobility</a:t>
            </a:r>
          </a:p>
          <a:p>
            <a:pPr marL="708660" lvl="1" indent="-342900" eaLnBrk="1" fontAlgn="auto" hangingPunct="1">
              <a:spcAft>
                <a:spcPts val="0"/>
              </a:spcAft>
              <a:buFont typeface="Wingdings" pitchFamily="2" charset="2"/>
              <a:buChar char="§"/>
              <a:defRPr/>
            </a:pPr>
            <a:endParaRPr lang="en-US" sz="2000" dirty="0"/>
          </a:p>
          <a:p>
            <a:pPr marL="708660" lvl="1" indent="-342900" eaLnBrk="1" fontAlgn="auto" hangingPunct="1">
              <a:spcAft>
                <a:spcPts val="0"/>
              </a:spcAft>
              <a:buFont typeface="Wingdings" pitchFamily="2" charset="2"/>
              <a:buChar char="§"/>
              <a:defRPr/>
            </a:pPr>
            <a:endParaRPr lang="en-US" sz="2000" dirty="0"/>
          </a:p>
          <a:p>
            <a:pPr marL="708660" lvl="1" indent="-342900" eaLnBrk="1" fontAlgn="auto" hangingPunct="1">
              <a:spcAft>
                <a:spcPts val="0"/>
              </a:spcAft>
              <a:buFont typeface="Wingdings" pitchFamily="2" charset="2"/>
              <a:buChar char="§"/>
              <a:defRPr/>
            </a:pPr>
            <a:endParaRPr lang="en-US" sz="2000" dirty="0"/>
          </a:p>
          <a:p>
            <a:pPr marL="708660" lvl="1" indent="-342900" eaLnBrk="1" fontAlgn="auto" hangingPunct="1">
              <a:spcAft>
                <a:spcPts val="0"/>
              </a:spcAft>
              <a:buFont typeface="Wingdings" pitchFamily="2" charset="2"/>
              <a:buChar char="§"/>
              <a:defRPr/>
            </a:pPr>
            <a:endParaRPr lang="en-US" sz="2000" dirty="0"/>
          </a:p>
        </p:txBody>
      </p:sp>
      <p:pic>
        <p:nvPicPr>
          <p:cNvPr id="12" name="Content Placeholder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31644"/>
            <a:ext cx="1326356" cy="1326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776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38200" y="160339"/>
            <a:ext cx="10515600" cy="986290"/>
          </a:xfrm>
        </p:spPr>
        <p:txBody>
          <a:bodyPr/>
          <a:lstStyle/>
          <a:p>
            <a:pPr algn="ctr"/>
            <a:r>
              <a:rPr lang="en-US" altLang="en-US" b="1" dirty="0" smtClean="0"/>
              <a:t/>
            </a:r>
            <a:br>
              <a:rPr lang="en-US" altLang="en-US" b="1" dirty="0" smtClean="0"/>
            </a:br>
            <a:r>
              <a:rPr lang="en-US" altLang="en-US" b="1" dirty="0" smtClean="0"/>
              <a:t>Interaction </a:t>
            </a:r>
            <a:r>
              <a:rPr lang="en-US" altLang="en-US" b="1" dirty="0"/>
              <a:t>Paradigms </a:t>
            </a:r>
            <a:r>
              <a:rPr lang="en-IN" b="1" dirty="0"/>
              <a:t/>
            </a:r>
            <a:br>
              <a:rPr lang="en-IN" b="1" dirty="0"/>
            </a:b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/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Human Computer Interaction Unit I - Introduction</a:t>
            </a:r>
            <a:endParaRPr lang="en-IN"/>
          </a:p>
        </p:txBody>
      </p:sp>
      <p:sp>
        <p:nvSpPr>
          <p:cNvPr id="5" name="Slide Number Placeholder 4">
            <a:extLst>
              <a:ext uri="{FF2B5EF4-FFF2-40B4-BE49-F238E27FC236}"/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4DD00B2-4595-4185-AF01-0D5533160B04}" type="slidenum">
              <a:rPr lang="en-IN"/>
              <a:pPr>
                <a:defRPr/>
              </a:pPr>
              <a:t>24</a:t>
            </a:fld>
            <a:endParaRPr lang="en-IN"/>
          </a:p>
        </p:txBody>
      </p:sp>
      <p:sp>
        <p:nvSpPr>
          <p:cNvPr id="10" name="Content Placeholder 4"/>
          <p:cNvSpPr txBox="1">
            <a:spLocks/>
          </p:cNvSpPr>
          <p:nvPr/>
        </p:nvSpPr>
        <p:spPr>
          <a:xfrm>
            <a:off x="471488" y="1415513"/>
            <a:ext cx="11300346" cy="4157008"/>
          </a:xfrm>
          <a:prstGeom prst="rect">
            <a:avLst/>
          </a:prstGeom>
        </p:spPr>
        <p:txBody>
          <a:bodyPr/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endParaRPr lang="en-US" dirty="0"/>
          </a:p>
        </p:txBody>
      </p:sp>
      <p:sp>
        <p:nvSpPr>
          <p:cNvPr id="8" name="Content Placeholder 4"/>
          <p:cNvSpPr txBox="1">
            <a:spLocks/>
          </p:cNvSpPr>
          <p:nvPr/>
        </p:nvSpPr>
        <p:spPr>
          <a:xfrm>
            <a:off x="502515" y="1496036"/>
            <a:ext cx="11238291" cy="4076485"/>
          </a:xfrm>
          <a:prstGeom prst="rect">
            <a:avLst/>
          </a:prstGeom>
        </p:spPr>
        <p:txBody>
          <a:bodyPr/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fontAlgn="auto" hangingPunct="1">
              <a:spcAft>
                <a:spcPts val="0"/>
              </a:spcAft>
              <a:buFont typeface="Wingdings" pitchFamily="2" charset="2"/>
              <a:buChar char="§"/>
              <a:defRPr/>
            </a:pPr>
            <a:r>
              <a:rPr lang="en-US" sz="2000" dirty="0"/>
              <a:t>Batch Processing</a:t>
            </a:r>
          </a:p>
          <a:p>
            <a:pPr eaLnBrk="1" fontAlgn="auto" hangingPunct="1">
              <a:spcAft>
                <a:spcPts val="0"/>
              </a:spcAft>
              <a:buFont typeface="Wingdings" pitchFamily="2" charset="2"/>
              <a:buChar char="§"/>
              <a:defRPr/>
            </a:pPr>
            <a:r>
              <a:rPr lang="en-US" sz="2000" dirty="0"/>
              <a:t>Timesharing</a:t>
            </a:r>
          </a:p>
          <a:p>
            <a:pPr eaLnBrk="1" fontAlgn="auto" hangingPunct="1">
              <a:spcAft>
                <a:spcPts val="0"/>
              </a:spcAft>
              <a:buFont typeface="Wingdings" pitchFamily="2" charset="2"/>
              <a:buChar char="§"/>
              <a:defRPr/>
            </a:pPr>
            <a:r>
              <a:rPr lang="en-US" sz="2000" dirty="0"/>
              <a:t>Networking (1972 1st email)</a:t>
            </a:r>
          </a:p>
          <a:p>
            <a:pPr eaLnBrk="1" fontAlgn="auto" hangingPunct="1">
              <a:spcAft>
                <a:spcPts val="0"/>
              </a:spcAft>
              <a:buFont typeface="Wingdings" pitchFamily="2" charset="2"/>
              <a:buChar char="§"/>
              <a:defRPr/>
            </a:pPr>
            <a:r>
              <a:rPr lang="en-US" sz="2000" dirty="0"/>
              <a:t>Graphical display</a:t>
            </a:r>
          </a:p>
          <a:p>
            <a:pPr eaLnBrk="1" fontAlgn="auto" hangingPunct="1">
              <a:spcAft>
                <a:spcPts val="0"/>
              </a:spcAft>
              <a:buFont typeface="Wingdings" pitchFamily="2" charset="2"/>
              <a:buChar char="§"/>
              <a:defRPr/>
            </a:pPr>
            <a:r>
              <a:rPr lang="en-US" sz="2000" dirty="0"/>
              <a:t>Microprocessor</a:t>
            </a:r>
          </a:p>
          <a:p>
            <a:pPr eaLnBrk="1" fontAlgn="auto" hangingPunct="1">
              <a:spcAft>
                <a:spcPts val="0"/>
              </a:spcAft>
              <a:buFont typeface="Wingdings" pitchFamily="2" charset="2"/>
              <a:buChar char="§"/>
              <a:defRPr/>
            </a:pPr>
            <a:r>
              <a:rPr lang="en-US" sz="2000" dirty="0"/>
              <a:t>WWW</a:t>
            </a:r>
          </a:p>
          <a:p>
            <a:pPr eaLnBrk="1" fontAlgn="auto" hangingPunct="1">
              <a:spcAft>
                <a:spcPts val="0"/>
              </a:spcAft>
              <a:buFont typeface="Wingdings" pitchFamily="2" charset="2"/>
              <a:buChar char="§"/>
              <a:defRPr/>
            </a:pPr>
            <a:r>
              <a:rPr lang="en-US" sz="2000" dirty="0"/>
              <a:t>Grid/Clouds Computing</a:t>
            </a:r>
          </a:p>
          <a:p>
            <a:pPr eaLnBrk="1" fontAlgn="auto" hangingPunct="1">
              <a:spcAft>
                <a:spcPts val="0"/>
              </a:spcAft>
              <a:buFont typeface="Wingdings" pitchFamily="2" charset="2"/>
              <a:buChar char="§"/>
              <a:defRPr/>
            </a:pPr>
            <a:r>
              <a:rPr lang="en-US" sz="2000" dirty="0"/>
              <a:t>Human Robot Interaction</a:t>
            </a:r>
          </a:p>
          <a:p>
            <a:pPr eaLnBrk="1" fontAlgn="auto" hangingPunct="1">
              <a:spcAft>
                <a:spcPts val="0"/>
              </a:spcAft>
              <a:buFont typeface="Wingdings" pitchFamily="2" charset="2"/>
              <a:buChar char="§"/>
              <a:defRPr/>
            </a:pPr>
            <a:r>
              <a:rPr lang="en-US" sz="2000" dirty="0"/>
              <a:t>Tablet/Table Top Computing</a:t>
            </a:r>
          </a:p>
          <a:p>
            <a:pPr eaLnBrk="1" hangingPunct="1">
              <a:defRPr/>
            </a:pPr>
            <a:endParaRPr lang="en-US" sz="2000" dirty="0"/>
          </a:p>
          <a:p>
            <a:pPr marL="708660" lvl="1" indent="-342900" eaLnBrk="1" fontAlgn="auto" hangingPunct="1">
              <a:spcAft>
                <a:spcPts val="0"/>
              </a:spcAft>
              <a:buFont typeface="Wingdings" pitchFamily="2" charset="2"/>
              <a:buChar char="§"/>
              <a:defRPr/>
            </a:pPr>
            <a:endParaRPr lang="en-US" sz="2000" dirty="0"/>
          </a:p>
          <a:p>
            <a:pPr marL="708660" lvl="1" indent="-342900" eaLnBrk="1" fontAlgn="auto" hangingPunct="1">
              <a:spcAft>
                <a:spcPts val="0"/>
              </a:spcAft>
              <a:buFont typeface="Wingdings" pitchFamily="2" charset="2"/>
              <a:buChar char="§"/>
              <a:defRPr/>
            </a:pPr>
            <a:endParaRPr lang="en-US" sz="2000" dirty="0"/>
          </a:p>
          <a:p>
            <a:pPr marL="708660" lvl="1" indent="-342900" eaLnBrk="1" fontAlgn="auto" hangingPunct="1">
              <a:spcAft>
                <a:spcPts val="0"/>
              </a:spcAft>
              <a:buFont typeface="Wingdings" pitchFamily="2" charset="2"/>
              <a:buChar char="§"/>
              <a:defRPr/>
            </a:pPr>
            <a:endParaRPr lang="en-US" sz="2000" dirty="0"/>
          </a:p>
        </p:txBody>
      </p:sp>
      <p:sp>
        <p:nvSpPr>
          <p:cNvPr id="9" name="Down Arrow 8"/>
          <p:cNvSpPr/>
          <p:nvPr/>
        </p:nvSpPr>
        <p:spPr>
          <a:xfrm>
            <a:off x="4025521" y="1492110"/>
            <a:ext cx="685800" cy="3733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2" name="Content Placeholder 3"/>
          <p:cNvSpPr txBox="1">
            <a:spLocks/>
          </p:cNvSpPr>
          <p:nvPr/>
        </p:nvSpPr>
        <p:spPr>
          <a:xfrm>
            <a:off x="4711321" y="1496036"/>
            <a:ext cx="1828705" cy="3438821"/>
          </a:xfrm>
          <a:prstGeom prst="rect">
            <a:avLst/>
          </a:prstGeom>
        </p:spPr>
        <p:txBody>
          <a:bodyPr/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2000" dirty="0" smtClean="0"/>
              <a:t>1950’s</a:t>
            </a:r>
          </a:p>
          <a:p>
            <a:r>
              <a:rPr lang="en-US" altLang="en-US" sz="2000" dirty="0" smtClean="0"/>
              <a:t>1960’s</a:t>
            </a:r>
          </a:p>
          <a:p>
            <a:r>
              <a:rPr lang="en-US" altLang="en-US" sz="2000" dirty="0" smtClean="0"/>
              <a:t>1970’s</a:t>
            </a:r>
          </a:p>
          <a:p>
            <a:r>
              <a:rPr lang="en-US" altLang="en-US" sz="2000" dirty="0" smtClean="0"/>
              <a:t>1980’s</a:t>
            </a:r>
          </a:p>
          <a:p>
            <a:endParaRPr lang="en-US" altLang="en-US" sz="2000" dirty="0" smtClean="0"/>
          </a:p>
          <a:p>
            <a:r>
              <a:rPr lang="en-US" altLang="en-US" sz="2000" dirty="0" smtClean="0"/>
              <a:t>1990’s</a:t>
            </a:r>
          </a:p>
          <a:p>
            <a:r>
              <a:rPr lang="en-US" altLang="en-US" sz="2000" dirty="0" smtClean="0"/>
              <a:t>1995’s</a:t>
            </a:r>
          </a:p>
          <a:p>
            <a:r>
              <a:rPr lang="en-US" altLang="en-US" sz="2000" dirty="0" smtClean="0"/>
              <a:t>This era …</a:t>
            </a:r>
          </a:p>
        </p:txBody>
      </p:sp>
      <p:sp>
        <p:nvSpPr>
          <p:cNvPr id="2" name="AutoShape 2" descr="History of the graphical user interface - Wikipedi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5238" y="2661218"/>
            <a:ext cx="1883608" cy="13955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5238" y="960450"/>
            <a:ext cx="1590848" cy="15908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2337" y="4246920"/>
            <a:ext cx="2069410" cy="13256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4575" y="1415513"/>
            <a:ext cx="1879147" cy="1250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2452" y="2905196"/>
            <a:ext cx="1791270" cy="13417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3453" y="4507423"/>
            <a:ext cx="1915964" cy="14369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5272" y="5208974"/>
            <a:ext cx="1260249" cy="12602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" name="Content Placeholder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31644"/>
            <a:ext cx="1326356" cy="1326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211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47739"/>
          </a:xfrm>
        </p:spPr>
        <p:txBody>
          <a:bodyPr/>
          <a:lstStyle/>
          <a:p>
            <a:pPr algn="ctr"/>
            <a:r>
              <a:rPr lang="en-US" altLang="en-US" b="1" dirty="0"/>
              <a:t>Types of user interfaces</a:t>
            </a:r>
            <a:r>
              <a:rPr lang="en-IN" b="1" dirty="0"/>
              <a:t/>
            </a:r>
            <a:br>
              <a:rPr lang="en-IN" b="1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06946" y="1335483"/>
            <a:ext cx="5181600" cy="4716974"/>
          </a:xfrm>
        </p:spPr>
        <p:txBody>
          <a:bodyPr/>
          <a:lstStyle/>
          <a:p>
            <a:r>
              <a:rPr lang="en-US" altLang="en-US" dirty="0"/>
              <a:t>Command Line Interface 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en-US" sz="2400" dirty="0" smtClean="0"/>
              <a:t>Menu </a:t>
            </a:r>
            <a:r>
              <a:rPr lang="en-US" altLang="en-US" sz="2400" dirty="0"/>
              <a:t>Driven Interface</a:t>
            </a:r>
          </a:p>
          <a:p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6172200" y="1480457"/>
            <a:ext cx="5181600" cy="4696506"/>
          </a:xfrm>
        </p:spPr>
        <p:txBody>
          <a:bodyPr/>
          <a:lstStyle/>
          <a:p>
            <a:pPr fontAlgn="auto">
              <a:spcAft>
                <a:spcPts val="0"/>
              </a:spcAft>
              <a:buFont typeface="Wingdings" pitchFamily="2" charset="2"/>
              <a:buChar char="§"/>
              <a:defRPr/>
            </a:pPr>
            <a:r>
              <a:rPr lang="en-US" altLang="en-US" dirty="0" smtClean="0"/>
              <a:t>Graphical </a:t>
            </a:r>
            <a:r>
              <a:rPr lang="en-US" altLang="en-US" dirty="0"/>
              <a:t>User </a:t>
            </a:r>
            <a:r>
              <a:rPr lang="en-US" altLang="en-US" dirty="0" smtClean="0"/>
              <a:t>Interface</a:t>
            </a:r>
          </a:p>
          <a:p>
            <a:pPr fontAlgn="auto">
              <a:spcAft>
                <a:spcPts val="0"/>
              </a:spcAft>
              <a:buFont typeface="Wingdings" pitchFamily="2" charset="2"/>
              <a:buChar char="§"/>
              <a:defRPr/>
            </a:pPr>
            <a:endParaRPr lang="en-US" altLang="en-US" dirty="0"/>
          </a:p>
          <a:p>
            <a:pPr fontAlgn="auto">
              <a:spcAft>
                <a:spcPts val="0"/>
              </a:spcAft>
              <a:buFont typeface="Wingdings" pitchFamily="2" charset="2"/>
              <a:buChar char="§"/>
              <a:defRPr/>
            </a:pPr>
            <a:endParaRPr lang="en-US" altLang="en-US" dirty="0" smtClean="0"/>
          </a:p>
          <a:p>
            <a:pPr fontAlgn="auto">
              <a:spcAft>
                <a:spcPts val="0"/>
              </a:spcAft>
              <a:buFont typeface="Wingdings" pitchFamily="2" charset="2"/>
              <a:buChar char="§"/>
              <a:defRPr/>
            </a:pPr>
            <a:endParaRPr lang="en-US" altLang="en-US" dirty="0"/>
          </a:p>
          <a:p>
            <a:pPr fontAlgn="auto">
              <a:spcAft>
                <a:spcPts val="0"/>
              </a:spcAft>
              <a:buFont typeface="Wingdings" pitchFamily="2" charset="2"/>
              <a:buChar char="§"/>
              <a:defRPr/>
            </a:pPr>
            <a:r>
              <a:rPr lang="en-US" altLang="en-US" dirty="0" smtClean="0"/>
              <a:t>Natural </a:t>
            </a:r>
            <a:r>
              <a:rPr lang="en-US" altLang="en-US" dirty="0"/>
              <a:t>Language </a:t>
            </a:r>
            <a:r>
              <a:rPr lang="en-US" altLang="en-US" dirty="0" smtClean="0"/>
              <a:t>Interface</a:t>
            </a:r>
          </a:p>
          <a:p>
            <a:pPr fontAlgn="auto">
              <a:spcAft>
                <a:spcPts val="0"/>
              </a:spcAft>
              <a:buFont typeface="Wingdings" pitchFamily="2" charset="2"/>
              <a:buChar char="§"/>
              <a:defRPr/>
            </a:pPr>
            <a:endParaRPr lang="en-US" altLang="en-US" dirty="0"/>
          </a:p>
          <a:p>
            <a:pPr fontAlgn="auto">
              <a:spcAft>
                <a:spcPts val="0"/>
              </a:spcAft>
              <a:buFont typeface="Wingdings" pitchFamily="2" charset="2"/>
              <a:buChar char="§"/>
              <a:defRPr/>
            </a:pPr>
            <a:endParaRPr lang="en-US" altLang="en-US" dirty="0"/>
          </a:p>
          <a:p>
            <a:pPr fontAlgn="auto">
              <a:spcAft>
                <a:spcPts val="0"/>
              </a:spcAft>
              <a:buFont typeface="Wingdings" pitchFamily="2" charset="2"/>
              <a:buChar char="§"/>
              <a:defRPr/>
            </a:pPr>
            <a:endParaRPr lang="en-US" altLang="en-US" dirty="0"/>
          </a:p>
          <a:p>
            <a:pPr fontAlgn="auto">
              <a:spcAft>
                <a:spcPts val="0"/>
              </a:spcAft>
              <a:buFont typeface="Wingdings" pitchFamily="2" charset="2"/>
              <a:buChar char="§"/>
              <a:defRPr/>
            </a:pPr>
            <a:endParaRPr lang="en-US" altLang="en-US" dirty="0"/>
          </a:p>
          <a:p>
            <a:pPr fontAlgn="auto">
              <a:spcAft>
                <a:spcPts val="0"/>
              </a:spcAft>
              <a:buFont typeface="Wingdings" pitchFamily="2" charset="2"/>
              <a:buChar char="§"/>
              <a:defRPr/>
            </a:pPr>
            <a:endParaRPr lang="en-US" alt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/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Human Computer Interaction Unit I - Introduction</a:t>
            </a:r>
            <a:endParaRPr lang="en-IN"/>
          </a:p>
        </p:txBody>
      </p:sp>
      <p:sp>
        <p:nvSpPr>
          <p:cNvPr id="5" name="Slide Number Placeholder 4">
            <a:extLst>
              <a:ext uri="{FF2B5EF4-FFF2-40B4-BE49-F238E27FC236}"/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4DD00B2-4595-4185-AF01-0D5533160B04}" type="slidenum">
              <a:rPr lang="en-IN"/>
              <a:pPr>
                <a:defRPr/>
              </a:pPr>
              <a:t>25</a:t>
            </a:fld>
            <a:endParaRPr lang="en-IN"/>
          </a:p>
        </p:txBody>
      </p:sp>
      <p:sp>
        <p:nvSpPr>
          <p:cNvPr id="10" name="Content Placeholder 4"/>
          <p:cNvSpPr txBox="1">
            <a:spLocks/>
          </p:cNvSpPr>
          <p:nvPr/>
        </p:nvSpPr>
        <p:spPr>
          <a:xfrm>
            <a:off x="409433" y="2210937"/>
            <a:ext cx="11300346" cy="4157008"/>
          </a:xfrm>
          <a:prstGeom prst="rect">
            <a:avLst/>
          </a:prstGeom>
        </p:spPr>
        <p:txBody>
          <a:bodyPr/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endParaRPr lang="en-US" dirty="0"/>
          </a:p>
        </p:txBody>
      </p:sp>
      <p:pic>
        <p:nvPicPr>
          <p:cNvPr id="12" name="Content Placeholder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31643"/>
            <a:ext cx="1326356" cy="1326356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5208" y="1759873"/>
            <a:ext cx="2762250" cy="1647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3894" y="3863765"/>
            <a:ext cx="2114550" cy="2162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6358" y="2013178"/>
            <a:ext cx="2933700" cy="155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8270" y="4130464"/>
            <a:ext cx="2809875" cy="1628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12074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838200" y="116115"/>
            <a:ext cx="10515600" cy="1059544"/>
          </a:xfrm>
        </p:spPr>
        <p:txBody>
          <a:bodyPr/>
          <a:lstStyle/>
          <a:p>
            <a:pPr algn="ctr"/>
            <a:r>
              <a:rPr lang="en-US" altLang="en-US" b="1" dirty="0" smtClean="0"/>
              <a:t/>
            </a:r>
            <a:br>
              <a:rPr lang="en-US" altLang="en-US" b="1" dirty="0" smtClean="0"/>
            </a:br>
            <a:r>
              <a:rPr lang="en-US" altLang="en-US" b="1" dirty="0" smtClean="0"/>
              <a:t>Disciplines </a:t>
            </a:r>
            <a:r>
              <a:rPr lang="en-US" altLang="en-US" b="1" dirty="0"/>
              <a:t>contributing to HCI</a:t>
            </a:r>
            <a:r>
              <a:rPr lang="en-IN" b="1" dirty="0"/>
              <a:t/>
            </a:r>
            <a:br>
              <a:rPr lang="en-IN" b="1" dirty="0"/>
            </a:b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/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Human Computer Interaction Unit I - Introduction</a:t>
            </a:r>
            <a:endParaRPr lang="en-IN"/>
          </a:p>
        </p:txBody>
      </p:sp>
      <p:sp>
        <p:nvSpPr>
          <p:cNvPr id="5" name="Slide Number Placeholder 4">
            <a:extLst>
              <a:ext uri="{FF2B5EF4-FFF2-40B4-BE49-F238E27FC236}"/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4DD00B2-4595-4185-AF01-0D5533160B04}" type="slidenum">
              <a:rPr lang="en-IN" smtClean="0"/>
              <a:pPr>
                <a:defRPr/>
              </a:pPr>
              <a:t>26</a:t>
            </a:fld>
            <a:endParaRPr lang="en-IN"/>
          </a:p>
        </p:txBody>
      </p:sp>
      <p:sp>
        <p:nvSpPr>
          <p:cNvPr id="10" name="Content Placeholder 4"/>
          <p:cNvSpPr txBox="1">
            <a:spLocks/>
          </p:cNvSpPr>
          <p:nvPr/>
        </p:nvSpPr>
        <p:spPr>
          <a:xfrm>
            <a:off x="409433" y="2210937"/>
            <a:ext cx="11300346" cy="4157008"/>
          </a:xfrm>
          <a:prstGeom prst="rect">
            <a:avLst/>
          </a:prstGeom>
        </p:spPr>
        <p:txBody>
          <a:bodyPr/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endParaRPr lang="en-US" dirty="0"/>
          </a:p>
        </p:txBody>
      </p:sp>
      <p:sp>
        <p:nvSpPr>
          <p:cNvPr id="8" name="Content Placeholder 4"/>
          <p:cNvSpPr txBox="1">
            <a:spLocks/>
          </p:cNvSpPr>
          <p:nvPr/>
        </p:nvSpPr>
        <p:spPr>
          <a:xfrm>
            <a:off x="471488" y="2024064"/>
            <a:ext cx="11238291" cy="4343882"/>
          </a:xfrm>
          <a:prstGeom prst="rect">
            <a:avLst/>
          </a:prstGeom>
        </p:spPr>
        <p:txBody>
          <a:bodyPr/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fontAlgn="auto" hangingPunct="1">
              <a:spcAft>
                <a:spcPts val="0"/>
              </a:spcAft>
              <a:buNone/>
              <a:defRPr/>
            </a:pPr>
            <a:endParaRPr lang="en-US" sz="2000" dirty="0"/>
          </a:p>
          <a:p>
            <a:pPr marL="708660" lvl="1" indent="-342900" eaLnBrk="1" fontAlgn="auto" hangingPunct="1">
              <a:spcAft>
                <a:spcPts val="0"/>
              </a:spcAft>
              <a:buFont typeface="Wingdings" pitchFamily="2" charset="2"/>
              <a:buChar char="§"/>
              <a:defRPr/>
            </a:pPr>
            <a:endParaRPr lang="en-US" sz="2000" dirty="0"/>
          </a:p>
          <a:p>
            <a:pPr marL="708660" lvl="1" indent="-342900" eaLnBrk="1" fontAlgn="auto" hangingPunct="1">
              <a:spcAft>
                <a:spcPts val="0"/>
              </a:spcAft>
              <a:buFont typeface="Wingdings" pitchFamily="2" charset="2"/>
              <a:buChar char="§"/>
              <a:defRPr/>
            </a:pPr>
            <a:endParaRPr lang="en-US" sz="2000" dirty="0"/>
          </a:p>
          <a:p>
            <a:pPr marL="708660" lvl="1" indent="-342900" eaLnBrk="1" fontAlgn="auto" hangingPunct="1">
              <a:spcAft>
                <a:spcPts val="0"/>
              </a:spcAft>
              <a:buFont typeface="Wingdings" pitchFamily="2" charset="2"/>
              <a:buChar char="§"/>
              <a:defRPr/>
            </a:pPr>
            <a:endParaRPr lang="en-US" sz="2000" dirty="0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983875" y="1385436"/>
            <a:ext cx="5639511" cy="4229633"/>
          </a:xfrm>
          <a:prstGeom prst="rect">
            <a:avLst/>
          </a:prstGeom>
          <a:noFill/>
        </p:spPr>
      </p:pic>
      <p:pic>
        <p:nvPicPr>
          <p:cNvPr id="14" name="Content Placeholder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31644"/>
            <a:ext cx="1326356" cy="1326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074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32229"/>
            <a:ext cx="10515600" cy="1059543"/>
          </a:xfrm>
        </p:spPr>
        <p:txBody>
          <a:bodyPr/>
          <a:lstStyle/>
          <a:p>
            <a:pPr algn="ctr"/>
            <a:r>
              <a:rPr lang="en-US" altLang="en-US" b="1" dirty="0" smtClean="0"/>
              <a:t/>
            </a:r>
            <a:br>
              <a:rPr lang="en-US" altLang="en-US" b="1" dirty="0" smtClean="0"/>
            </a:br>
            <a:r>
              <a:rPr lang="en-US" altLang="en-US" b="1" dirty="0" smtClean="0"/>
              <a:t>What </a:t>
            </a:r>
            <a:r>
              <a:rPr lang="en-US" altLang="en-US" b="1" dirty="0"/>
              <a:t>is HCI </a:t>
            </a:r>
            <a:r>
              <a:rPr lang="en-IN" b="1" dirty="0"/>
              <a:t/>
            </a:r>
            <a:br>
              <a:rPr lang="en-IN" b="1" dirty="0"/>
            </a:b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/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Human Computer Interaction Unit I - Introduction</a:t>
            </a:r>
            <a:endParaRPr lang="en-IN"/>
          </a:p>
        </p:txBody>
      </p:sp>
      <p:sp>
        <p:nvSpPr>
          <p:cNvPr id="5" name="Slide Number Placeholder 4">
            <a:extLst>
              <a:ext uri="{FF2B5EF4-FFF2-40B4-BE49-F238E27FC236}"/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4DD00B2-4595-4185-AF01-0D5533160B04}" type="slidenum">
              <a:rPr lang="en-IN"/>
              <a:pPr>
                <a:defRPr/>
              </a:pPr>
              <a:t>27</a:t>
            </a:fld>
            <a:endParaRPr lang="en-IN"/>
          </a:p>
        </p:txBody>
      </p:sp>
      <p:sp>
        <p:nvSpPr>
          <p:cNvPr id="10" name="Content Placeholder 4"/>
          <p:cNvSpPr txBox="1">
            <a:spLocks/>
          </p:cNvSpPr>
          <p:nvPr/>
        </p:nvSpPr>
        <p:spPr>
          <a:xfrm>
            <a:off x="409433" y="2210937"/>
            <a:ext cx="11300346" cy="4157008"/>
          </a:xfrm>
          <a:prstGeom prst="rect">
            <a:avLst/>
          </a:prstGeom>
        </p:spPr>
        <p:txBody>
          <a:bodyPr/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endParaRPr lang="en-US" dirty="0"/>
          </a:p>
        </p:txBody>
      </p:sp>
      <p:sp>
        <p:nvSpPr>
          <p:cNvPr id="8" name="Content Placeholder 4"/>
          <p:cNvSpPr txBox="1">
            <a:spLocks/>
          </p:cNvSpPr>
          <p:nvPr/>
        </p:nvSpPr>
        <p:spPr>
          <a:xfrm>
            <a:off x="409433" y="1399950"/>
            <a:ext cx="11238291" cy="4343882"/>
          </a:xfrm>
          <a:prstGeom prst="rect">
            <a:avLst/>
          </a:prstGeom>
        </p:spPr>
        <p:txBody>
          <a:bodyPr/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buFont typeface="Wingdings" pitchFamily="2" charset="2"/>
              <a:buChar char="§"/>
            </a:pPr>
            <a:r>
              <a:rPr lang="en-US" altLang="en-US" sz="2000" dirty="0"/>
              <a:t>HCI is the study of interaction between human (users) and computers.</a:t>
            </a:r>
          </a:p>
          <a:p>
            <a:pPr eaLnBrk="1" hangingPunct="1">
              <a:buFont typeface="Wingdings" pitchFamily="2" charset="2"/>
              <a:buChar char="§"/>
            </a:pPr>
            <a:r>
              <a:rPr lang="en-US" altLang="en-US" sz="2000" dirty="0"/>
              <a:t>The interaction between user(s) and computer(s) is achieved via an interface – user interface</a:t>
            </a:r>
          </a:p>
          <a:p>
            <a:pPr eaLnBrk="1" hangingPunct="1"/>
            <a:endParaRPr lang="en-US" altLang="en-US" sz="2000" dirty="0" smtClean="0"/>
          </a:p>
          <a:p>
            <a:pPr marL="365760" lvl="1" indent="0" eaLnBrk="1" fontAlgn="auto" hangingPunct="1">
              <a:spcAft>
                <a:spcPts val="0"/>
              </a:spcAft>
              <a:buNone/>
              <a:defRPr/>
            </a:pPr>
            <a:endParaRPr lang="en-US" sz="2000" dirty="0"/>
          </a:p>
          <a:p>
            <a:pPr marL="708660" lvl="1" indent="-342900" eaLnBrk="1" fontAlgn="auto" hangingPunct="1">
              <a:spcAft>
                <a:spcPts val="0"/>
              </a:spcAft>
              <a:buFont typeface="Wingdings" pitchFamily="2" charset="2"/>
              <a:buChar char="§"/>
              <a:defRPr/>
            </a:pPr>
            <a:endParaRPr lang="en-US" sz="2000" dirty="0"/>
          </a:p>
          <a:p>
            <a:pPr marL="708660" lvl="1" indent="-342900" eaLnBrk="1" fontAlgn="auto" hangingPunct="1">
              <a:spcAft>
                <a:spcPts val="0"/>
              </a:spcAft>
              <a:buFont typeface="Wingdings" pitchFamily="2" charset="2"/>
              <a:buChar char="§"/>
              <a:defRPr/>
            </a:pPr>
            <a:endParaRPr lang="en-US" sz="2000" dirty="0"/>
          </a:p>
        </p:txBody>
      </p:sp>
      <p:pic>
        <p:nvPicPr>
          <p:cNvPr id="9" name="Content Placeholder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31644"/>
            <a:ext cx="1326356" cy="1326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074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30629"/>
            <a:ext cx="10515600" cy="1030515"/>
          </a:xfrm>
        </p:spPr>
        <p:txBody>
          <a:bodyPr/>
          <a:lstStyle/>
          <a:p>
            <a:pPr algn="ctr"/>
            <a:r>
              <a:rPr lang="en-US" altLang="en-US" b="1" dirty="0" smtClean="0"/>
              <a:t/>
            </a:r>
            <a:br>
              <a:rPr lang="en-US" altLang="en-US" b="1" dirty="0" smtClean="0"/>
            </a:br>
            <a:r>
              <a:rPr lang="en-US" altLang="en-US" b="1" dirty="0" smtClean="0"/>
              <a:t>Definition </a:t>
            </a:r>
            <a:r>
              <a:rPr lang="en-US" altLang="en-US" b="1" dirty="0"/>
              <a:t>of HCI </a:t>
            </a:r>
            <a:r>
              <a:rPr lang="en-IN" b="1" dirty="0"/>
              <a:t/>
            </a:r>
            <a:br>
              <a:rPr lang="en-IN" b="1" dirty="0"/>
            </a:b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/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Human Computer Interaction Unit I - Introduction</a:t>
            </a:r>
            <a:endParaRPr lang="en-IN"/>
          </a:p>
        </p:txBody>
      </p:sp>
      <p:sp>
        <p:nvSpPr>
          <p:cNvPr id="5" name="Slide Number Placeholder 4">
            <a:extLst>
              <a:ext uri="{FF2B5EF4-FFF2-40B4-BE49-F238E27FC236}"/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4DD00B2-4595-4185-AF01-0D5533160B04}" type="slidenum">
              <a:rPr lang="en-IN"/>
              <a:pPr>
                <a:defRPr/>
              </a:pPr>
              <a:t>28</a:t>
            </a:fld>
            <a:endParaRPr lang="en-IN"/>
          </a:p>
        </p:txBody>
      </p:sp>
      <p:sp>
        <p:nvSpPr>
          <p:cNvPr id="10" name="Content Placeholder 4"/>
          <p:cNvSpPr txBox="1">
            <a:spLocks/>
          </p:cNvSpPr>
          <p:nvPr/>
        </p:nvSpPr>
        <p:spPr>
          <a:xfrm>
            <a:off x="409433" y="2210937"/>
            <a:ext cx="11300346" cy="4157008"/>
          </a:xfrm>
          <a:prstGeom prst="rect">
            <a:avLst/>
          </a:prstGeom>
        </p:spPr>
        <p:txBody>
          <a:bodyPr/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endParaRPr lang="en-US" dirty="0"/>
          </a:p>
        </p:txBody>
      </p:sp>
      <p:sp>
        <p:nvSpPr>
          <p:cNvPr id="8" name="Content Placeholder 4"/>
          <p:cNvSpPr txBox="1">
            <a:spLocks/>
          </p:cNvSpPr>
          <p:nvPr/>
        </p:nvSpPr>
        <p:spPr>
          <a:xfrm>
            <a:off x="471488" y="1458007"/>
            <a:ext cx="11238291" cy="4343882"/>
          </a:xfrm>
          <a:prstGeom prst="rect">
            <a:avLst/>
          </a:prstGeom>
        </p:spPr>
        <p:txBody>
          <a:bodyPr/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altLang="en-US" sz="2000" dirty="0"/>
              <a:t>A workable definition is </a:t>
            </a:r>
          </a:p>
          <a:p>
            <a:pPr lvl="1" eaLnBrk="1" hangingPunct="1"/>
            <a:r>
              <a:rPr lang="en-US" altLang="en-US" sz="2000" dirty="0"/>
              <a:t>“A set of processes, dialogues and actions through which a human employs and interacts with a computer”</a:t>
            </a:r>
          </a:p>
          <a:p>
            <a:pPr marL="365760" lvl="1" indent="0" eaLnBrk="1" fontAlgn="auto" hangingPunct="1">
              <a:spcAft>
                <a:spcPts val="0"/>
              </a:spcAft>
              <a:buNone/>
              <a:defRPr/>
            </a:pPr>
            <a:endParaRPr lang="en-US" sz="2000" dirty="0"/>
          </a:p>
          <a:p>
            <a:pPr marL="708660" lvl="1" indent="-342900" eaLnBrk="1" fontAlgn="auto" hangingPunct="1">
              <a:spcAft>
                <a:spcPts val="0"/>
              </a:spcAft>
              <a:buFont typeface="Wingdings" pitchFamily="2" charset="2"/>
              <a:buChar char="§"/>
              <a:defRPr/>
            </a:pPr>
            <a:endParaRPr lang="en-US" sz="2000" dirty="0"/>
          </a:p>
          <a:p>
            <a:pPr marL="708660" lvl="1" indent="-342900" eaLnBrk="1" fontAlgn="auto" hangingPunct="1">
              <a:spcAft>
                <a:spcPts val="0"/>
              </a:spcAft>
              <a:buFont typeface="Wingdings" pitchFamily="2" charset="2"/>
              <a:buChar char="§"/>
              <a:defRPr/>
            </a:pPr>
            <a:endParaRPr lang="en-US" sz="2000" dirty="0"/>
          </a:p>
        </p:txBody>
      </p:sp>
      <p:pic>
        <p:nvPicPr>
          <p:cNvPr id="9" name="Content Placeholder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31644"/>
            <a:ext cx="1326356" cy="1326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074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30629"/>
            <a:ext cx="10515600" cy="986971"/>
          </a:xfrm>
        </p:spPr>
        <p:txBody>
          <a:bodyPr/>
          <a:lstStyle/>
          <a:p>
            <a:pPr algn="ctr"/>
            <a:r>
              <a:rPr lang="en-US" altLang="en-US" b="1" dirty="0" smtClean="0"/>
              <a:t/>
            </a:r>
            <a:br>
              <a:rPr lang="en-US" altLang="en-US" b="1" dirty="0" smtClean="0"/>
            </a:br>
            <a:r>
              <a:rPr lang="en-US" altLang="en-US" b="1" dirty="0" smtClean="0"/>
              <a:t>HCI </a:t>
            </a:r>
            <a:r>
              <a:rPr lang="en-US" altLang="en-US" b="1" dirty="0"/>
              <a:t>definition</a:t>
            </a:r>
            <a:r>
              <a:rPr lang="en-IN" b="1" dirty="0"/>
              <a:t/>
            </a:r>
            <a:br>
              <a:rPr lang="en-IN" b="1" dirty="0"/>
            </a:b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/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Human Computer Interaction Unit I - Introduction</a:t>
            </a:r>
            <a:endParaRPr lang="en-IN"/>
          </a:p>
        </p:txBody>
      </p:sp>
      <p:sp>
        <p:nvSpPr>
          <p:cNvPr id="5" name="Slide Number Placeholder 4">
            <a:extLst>
              <a:ext uri="{FF2B5EF4-FFF2-40B4-BE49-F238E27FC236}"/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4DD00B2-4595-4185-AF01-0D5533160B04}" type="slidenum">
              <a:rPr lang="en-IN"/>
              <a:pPr>
                <a:defRPr/>
              </a:pPr>
              <a:t>29</a:t>
            </a:fld>
            <a:endParaRPr lang="en-IN"/>
          </a:p>
        </p:txBody>
      </p:sp>
      <p:sp>
        <p:nvSpPr>
          <p:cNvPr id="10" name="Content Placeholder 4"/>
          <p:cNvSpPr txBox="1">
            <a:spLocks/>
          </p:cNvSpPr>
          <p:nvPr/>
        </p:nvSpPr>
        <p:spPr>
          <a:xfrm>
            <a:off x="409433" y="2210937"/>
            <a:ext cx="11300346" cy="4157008"/>
          </a:xfrm>
          <a:prstGeom prst="rect">
            <a:avLst/>
          </a:prstGeom>
        </p:spPr>
        <p:txBody>
          <a:bodyPr/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endParaRPr lang="en-US" dirty="0"/>
          </a:p>
        </p:txBody>
      </p:sp>
      <p:sp>
        <p:nvSpPr>
          <p:cNvPr id="8" name="Content Placeholder 4"/>
          <p:cNvSpPr txBox="1">
            <a:spLocks/>
          </p:cNvSpPr>
          <p:nvPr/>
        </p:nvSpPr>
        <p:spPr>
          <a:xfrm>
            <a:off x="471488" y="2024064"/>
            <a:ext cx="11238291" cy="4343882"/>
          </a:xfrm>
          <a:prstGeom prst="rect">
            <a:avLst/>
          </a:prstGeom>
        </p:spPr>
        <p:txBody>
          <a:bodyPr/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fontAlgn="auto" hangingPunct="1">
              <a:spcAft>
                <a:spcPts val="0"/>
              </a:spcAft>
              <a:buNone/>
              <a:defRPr/>
            </a:pPr>
            <a:endParaRPr lang="en-US" sz="2000" dirty="0"/>
          </a:p>
          <a:p>
            <a:pPr marL="708660" lvl="1" indent="-342900" eaLnBrk="1" fontAlgn="auto" hangingPunct="1">
              <a:spcAft>
                <a:spcPts val="0"/>
              </a:spcAft>
              <a:buFont typeface="Wingdings" pitchFamily="2" charset="2"/>
              <a:buChar char="§"/>
              <a:defRPr/>
            </a:pPr>
            <a:endParaRPr lang="en-US" sz="2000" dirty="0"/>
          </a:p>
          <a:p>
            <a:pPr marL="708660" lvl="1" indent="-342900" eaLnBrk="1" fontAlgn="auto" hangingPunct="1">
              <a:spcAft>
                <a:spcPts val="0"/>
              </a:spcAft>
              <a:buFont typeface="Wingdings" pitchFamily="2" charset="2"/>
              <a:buChar char="§"/>
              <a:defRPr/>
            </a:pPr>
            <a:endParaRPr lang="en-US" sz="2000" dirty="0"/>
          </a:p>
          <a:p>
            <a:pPr marL="708660" lvl="1" indent="-342900" eaLnBrk="1" fontAlgn="auto" hangingPunct="1">
              <a:spcAft>
                <a:spcPts val="0"/>
              </a:spcAft>
              <a:buFont typeface="Wingdings" pitchFamily="2" charset="2"/>
              <a:buChar char="§"/>
              <a:defRPr/>
            </a:pPr>
            <a:endParaRPr lang="en-US" sz="20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3543" y="1465414"/>
            <a:ext cx="6343088" cy="42146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" name="Content Placeholder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31644"/>
            <a:ext cx="1326356" cy="1326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074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84704"/>
          </a:xfrm>
        </p:spPr>
        <p:txBody>
          <a:bodyPr/>
          <a:lstStyle/>
          <a:p>
            <a:pPr algn="ctr"/>
            <a:r>
              <a:rPr lang="en-US" b="1" dirty="0" smtClean="0">
                <a:latin typeface="+mn-lt"/>
              </a:rPr>
              <a:t>Syllabus</a:t>
            </a:r>
            <a:endParaRPr lang="en-US" b="1" dirty="0">
              <a:latin typeface="+mn-lt"/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/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Human Computer Interaction Unit I - Introduction</a:t>
            </a: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/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45D25A4-7201-4478-8C7E-4BE8E59FF50F}" type="slidenum">
              <a:rPr lang="en-IN"/>
              <a:pPr>
                <a:defRPr/>
              </a:pPr>
              <a:t>3</a:t>
            </a:fld>
            <a:endParaRPr lang="en-IN"/>
          </a:p>
        </p:txBody>
      </p:sp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458" y="1277257"/>
            <a:ext cx="10950416" cy="46193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Content Placeholder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31644"/>
            <a:ext cx="1326356" cy="132635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38200" y="217715"/>
            <a:ext cx="10515600" cy="986972"/>
          </a:xfrm>
        </p:spPr>
        <p:txBody>
          <a:bodyPr/>
          <a:lstStyle/>
          <a:p>
            <a:pPr algn="ctr"/>
            <a:r>
              <a:rPr lang="en-US" altLang="en-US" b="1" dirty="0" smtClean="0"/>
              <a:t/>
            </a:r>
            <a:br>
              <a:rPr lang="en-US" altLang="en-US" b="1" dirty="0" smtClean="0"/>
            </a:br>
            <a:r>
              <a:rPr lang="en-US" altLang="en-US" b="1" dirty="0" smtClean="0"/>
              <a:t>What </a:t>
            </a:r>
            <a:r>
              <a:rPr lang="en-US" altLang="en-US" b="1" dirty="0"/>
              <a:t>is HCI</a:t>
            </a:r>
            <a:r>
              <a:rPr lang="en-IN" b="1" dirty="0"/>
              <a:t/>
            </a:r>
            <a:br>
              <a:rPr lang="en-IN" b="1" dirty="0"/>
            </a:br>
            <a:endParaRPr lang="en-US" dirty="0"/>
          </a:p>
        </p:txBody>
      </p:sp>
      <p:sp>
        <p:nvSpPr>
          <p:cNvPr id="6" name="Date Placeholder 5">
            <a:extLst>
              <a:ext uri="{FF2B5EF4-FFF2-40B4-BE49-F238E27FC236}"/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454B243-1FFB-4349-9C60-B1A510A808C2}" type="datetime1">
              <a:rPr lang="en-IN" smtClean="0"/>
              <a:t>19-08-2020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/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Human Computer Interaction Unit I - Introduction</a:t>
            </a:r>
            <a:endParaRPr lang="en-IN"/>
          </a:p>
        </p:txBody>
      </p:sp>
      <p:sp>
        <p:nvSpPr>
          <p:cNvPr id="5" name="Slide Number Placeholder 4">
            <a:extLst>
              <a:ext uri="{FF2B5EF4-FFF2-40B4-BE49-F238E27FC236}"/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4DD00B2-4595-4185-AF01-0D5533160B04}" type="slidenum">
              <a:rPr lang="en-IN"/>
              <a:pPr>
                <a:defRPr/>
              </a:pPr>
              <a:t>30</a:t>
            </a:fld>
            <a:endParaRPr lang="en-IN"/>
          </a:p>
        </p:txBody>
      </p:sp>
      <p:sp>
        <p:nvSpPr>
          <p:cNvPr id="10" name="Content Placeholder 4"/>
          <p:cNvSpPr txBox="1">
            <a:spLocks/>
          </p:cNvSpPr>
          <p:nvPr/>
        </p:nvSpPr>
        <p:spPr>
          <a:xfrm>
            <a:off x="409433" y="2210937"/>
            <a:ext cx="11300346" cy="4157008"/>
          </a:xfrm>
          <a:prstGeom prst="rect">
            <a:avLst/>
          </a:prstGeom>
        </p:spPr>
        <p:txBody>
          <a:bodyPr/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endParaRPr lang="en-US" dirty="0"/>
          </a:p>
        </p:txBody>
      </p:sp>
      <p:sp>
        <p:nvSpPr>
          <p:cNvPr id="8" name="Content Placeholder 4"/>
          <p:cNvSpPr txBox="1">
            <a:spLocks/>
          </p:cNvSpPr>
          <p:nvPr/>
        </p:nvSpPr>
        <p:spPr>
          <a:xfrm>
            <a:off x="663178" y="1237883"/>
            <a:ext cx="11238291" cy="4343882"/>
          </a:xfrm>
          <a:prstGeom prst="rect">
            <a:avLst/>
          </a:prstGeom>
        </p:spPr>
        <p:txBody>
          <a:bodyPr/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2000" dirty="0"/>
              <a:t>Human</a:t>
            </a:r>
          </a:p>
          <a:p>
            <a:pPr lvl="1"/>
            <a:r>
              <a:rPr lang="en-US" altLang="en-US" sz="2000" dirty="0"/>
              <a:t>Users, single, group working together, sequence</a:t>
            </a:r>
          </a:p>
          <a:p>
            <a:pPr lvl="1"/>
            <a:r>
              <a:rPr lang="en-US" altLang="en-US" sz="2000" dirty="0"/>
              <a:t>Users(s) tries to complete a task</a:t>
            </a:r>
          </a:p>
          <a:p>
            <a:r>
              <a:rPr lang="en-US" altLang="en-US" sz="2000" dirty="0"/>
              <a:t>Computer</a:t>
            </a:r>
          </a:p>
          <a:p>
            <a:pPr lvl="1"/>
            <a:r>
              <a:rPr lang="en-US" altLang="en-US" sz="2000" dirty="0"/>
              <a:t>Technology, not just desktop computer</a:t>
            </a:r>
          </a:p>
          <a:p>
            <a:pPr lvl="1"/>
            <a:r>
              <a:rPr lang="en-US" altLang="en-US" sz="2000" dirty="0"/>
              <a:t>Systems</a:t>
            </a:r>
          </a:p>
          <a:p>
            <a:pPr lvl="2"/>
            <a:r>
              <a:rPr lang="en-US" altLang="en-US" dirty="0"/>
              <a:t>Large scale computers</a:t>
            </a:r>
          </a:p>
          <a:p>
            <a:pPr lvl="2"/>
            <a:r>
              <a:rPr lang="en-US" altLang="en-US" dirty="0"/>
              <a:t>Process control</a:t>
            </a:r>
          </a:p>
          <a:p>
            <a:pPr lvl="2"/>
            <a:r>
              <a:rPr lang="en-US" altLang="en-US" dirty="0"/>
              <a:t>Embedded systems</a:t>
            </a:r>
          </a:p>
          <a:p>
            <a:r>
              <a:rPr lang="en-US" altLang="en-US" sz="2000" dirty="0"/>
              <a:t>Interaction</a:t>
            </a:r>
          </a:p>
          <a:p>
            <a:pPr lvl="1"/>
            <a:r>
              <a:rPr lang="en-US" altLang="en-US" sz="2000" dirty="0"/>
              <a:t>Communication, direct/indirect</a:t>
            </a:r>
          </a:p>
          <a:p>
            <a:pPr lvl="1"/>
            <a:r>
              <a:rPr lang="en-US" altLang="en-US" sz="2000" dirty="0"/>
              <a:t>Dialogue + feedback / batch</a:t>
            </a:r>
          </a:p>
          <a:p>
            <a:pPr lvl="1"/>
            <a:r>
              <a:rPr lang="en-US" altLang="en-US" sz="2000" dirty="0"/>
              <a:t>Task oriented</a:t>
            </a:r>
          </a:p>
          <a:p>
            <a:pPr marL="708660" lvl="1" indent="-342900" eaLnBrk="1" fontAlgn="auto" hangingPunct="1">
              <a:spcAft>
                <a:spcPts val="0"/>
              </a:spcAft>
              <a:buFont typeface="Wingdings" pitchFamily="2" charset="2"/>
              <a:buChar char="§"/>
              <a:defRPr/>
            </a:pPr>
            <a:endParaRPr lang="en-US" sz="2000" dirty="0"/>
          </a:p>
          <a:p>
            <a:pPr marL="708660" lvl="1" indent="-342900" eaLnBrk="1" fontAlgn="auto" hangingPunct="1">
              <a:spcAft>
                <a:spcPts val="0"/>
              </a:spcAft>
              <a:buFont typeface="Wingdings" pitchFamily="2" charset="2"/>
              <a:buChar char="§"/>
              <a:defRPr/>
            </a:pPr>
            <a:endParaRPr lang="en-US" sz="2000" dirty="0"/>
          </a:p>
          <a:p>
            <a:pPr marL="708660" lvl="1" indent="-342900" eaLnBrk="1" fontAlgn="auto" hangingPunct="1">
              <a:spcAft>
                <a:spcPts val="0"/>
              </a:spcAft>
              <a:buFont typeface="Wingdings" pitchFamily="2" charset="2"/>
              <a:buChar char="§"/>
              <a:defRPr/>
            </a:pPr>
            <a:endParaRPr lang="en-US" sz="20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2972" y="1237883"/>
            <a:ext cx="1361848" cy="13618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2323" y="2882561"/>
            <a:ext cx="2834795" cy="19106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Content Placeholder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31644"/>
            <a:ext cx="1326356" cy="1326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074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30629"/>
            <a:ext cx="10515600" cy="1016001"/>
          </a:xfrm>
        </p:spPr>
        <p:txBody>
          <a:bodyPr/>
          <a:lstStyle/>
          <a:p>
            <a:pPr algn="ctr"/>
            <a:r>
              <a:rPr lang="en-US" altLang="en-US" b="1" dirty="0" smtClean="0"/>
              <a:t/>
            </a:r>
            <a:br>
              <a:rPr lang="en-US" altLang="en-US" b="1" dirty="0" smtClean="0"/>
            </a:br>
            <a:r>
              <a:rPr lang="en-US" altLang="en-US" b="1" dirty="0" smtClean="0"/>
              <a:t>Key </a:t>
            </a:r>
            <a:r>
              <a:rPr lang="en-US" altLang="en-US" b="1" dirty="0"/>
              <a:t>concepts of HCI </a:t>
            </a:r>
            <a:r>
              <a:rPr lang="en-IN" b="1" dirty="0"/>
              <a:t/>
            </a:r>
            <a:br>
              <a:rPr lang="en-IN" b="1" dirty="0"/>
            </a:b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/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Human Computer Interaction Unit I - Introduction</a:t>
            </a:r>
            <a:endParaRPr lang="en-IN"/>
          </a:p>
        </p:txBody>
      </p:sp>
      <p:sp>
        <p:nvSpPr>
          <p:cNvPr id="5" name="Slide Number Placeholder 4">
            <a:extLst>
              <a:ext uri="{FF2B5EF4-FFF2-40B4-BE49-F238E27FC236}"/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4DD00B2-4595-4185-AF01-0D5533160B04}" type="slidenum">
              <a:rPr lang="en-IN"/>
              <a:pPr>
                <a:defRPr/>
              </a:pPr>
              <a:t>31</a:t>
            </a:fld>
            <a:endParaRPr lang="en-IN"/>
          </a:p>
        </p:txBody>
      </p:sp>
      <p:sp>
        <p:nvSpPr>
          <p:cNvPr id="10" name="Content Placeholder 4"/>
          <p:cNvSpPr txBox="1">
            <a:spLocks/>
          </p:cNvSpPr>
          <p:nvPr/>
        </p:nvSpPr>
        <p:spPr>
          <a:xfrm>
            <a:off x="409433" y="2210937"/>
            <a:ext cx="11300346" cy="4157008"/>
          </a:xfrm>
          <a:prstGeom prst="rect">
            <a:avLst/>
          </a:prstGeom>
        </p:spPr>
        <p:txBody>
          <a:bodyPr/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endParaRPr lang="en-US" dirty="0"/>
          </a:p>
        </p:txBody>
      </p:sp>
      <p:sp>
        <p:nvSpPr>
          <p:cNvPr id="8" name="Content Placeholder 4"/>
          <p:cNvSpPr txBox="1">
            <a:spLocks/>
          </p:cNvSpPr>
          <p:nvPr/>
        </p:nvSpPr>
        <p:spPr>
          <a:xfrm>
            <a:off x="953709" y="1051607"/>
            <a:ext cx="11238291" cy="4343882"/>
          </a:xfrm>
          <a:prstGeom prst="rect">
            <a:avLst/>
          </a:prstGeom>
        </p:spPr>
        <p:txBody>
          <a:bodyPr/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2000" dirty="0"/>
              <a:t>Usability</a:t>
            </a:r>
          </a:p>
          <a:p>
            <a:r>
              <a:rPr lang="en-US" altLang="en-US" sz="2000" dirty="0" err="1"/>
              <a:t>Cognetics</a:t>
            </a:r>
            <a:r>
              <a:rPr lang="en-US" altLang="en-US" sz="2000" dirty="0"/>
              <a:t>- locus of attention</a:t>
            </a:r>
          </a:p>
          <a:p>
            <a:r>
              <a:rPr lang="en-US" altLang="en-US" sz="2000" dirty="0"/>
              <a:t>Affordance</a:t>
            </a:r>
          </a:p>
          <a:p>
            <a:pPr lvl="1"/>
            <a:r>
              <a:rPr lang="en-US" altLang="en-US" sz="2000" dirty="0"/>
              <a:t>What sort of operations and manipulations can be done to an object</a:t>
            </a:r>
          </a:p>
          <a:p>
            <a:pPr lvl="1"/>
            <a:r>
              <a:rPr lang="en-US" altLang="en-US" sz="2000" dirty="0"/>
              <a:t>Crucial is the perceived affordance</a:t>
            </a:r>
          </a:p>
          <a:p>
            <a:r>
              <a:rPr lang="en-US" altLang="en-US" sz="2000" dirty="0"/>
              <a:t>Visibility</a:t>
            </a:r>
          </a:p>
          <a:p>
            <a:pPr lvl="1"/>
            <a:r>
              <a:rPr lang="en-US" altLang="en-US" sz="2000" dirty="0"/>
              <a:t>Mapping between controls and effects should be sensible and meaningful</a:t>
            </a:r>
          </a:p>
          <a:p>
            <a:pPr lvl="1"/>
            <a:r>
              <a:rPr lang="en-US" altLang="en-US" sz="2000" dirty="0"/>
              <a:t>feedback</a:t>
            </a:r>
          </a:p>
          <a:p>
            <a:r>
              <a:rPr lang="en-US" altLang="en-US" sz="2000" dirty="0"/>
              <a:t>Task orientation- fit, analysis</a:t>
            </a:r>
          </a:p>
          <a:p>
            <a:pPr marL="365760" lvl="1" indent="0" eaLnBrk="1" fontAlgn="auto" hangingPunct="1">
              <a:spcAft>
                <a:spcPts val="0"/>
              </a:spcAft>
              <a:buNone/>
              <a:defRPr/>
            </a:pPr>
            <a:endParaRPr lang="en-US" sz="2000" dirty="0"/>
          </a:p>
          <a:p>
            <a:pPr marL="708660" lvl="1" indent="-342900" eaLnBrk="1" fontAlgn="auto" hangingPunct="1">
              <a:spcAft>
                <a:spcPts val="0"/>
              </a:spcAft>
              <a:buFont typeface="Wingdings" pitchFamily="2" charset="2"/>
              <a:buChar char="§"/>
              <a:defRPr/>
            </a:pPr>
            <a:endParaRPr lang="en-US" sz="2000" dirty="0"/>
          </a:p>
          <a:p>
            <a:pPr marL="708660" lvl="1" indent="-342900" eaLnBrk="1" fontAlgn="auto" hangingPunct="1">
              <a:spcAft>
                <a:spcPts val="0"/>
              </a:spcAft>
              <a:buFont typeface="Wingdings" pitchFamily="2" charset="2"/>
              <a:buChar char="§"/>
              <a:defRPr/>
            </a:pPr>
            <a:endParaRPr lang="en-US" sz="2000" dirty="0"/>
          </a:p>
        </p:txBody>
      </p:sp>
      <p:pic>
        <p:nvPicPr>
          <p:cNvPr id="9" name="Content Placeholder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31644"/>
            <a:ext cx="1326356" cy="1326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030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32229"/>
            <a:ext cx="10515600" cy="957943"/>
          </a:xfrm>
        </p:spPr>
        <p:txBody>
          <a:bodyPr/>
          <a:lstStyle/>
          <a:p>
            <a:pPr algn="ctr"/>
            <a:r>
              <a:rPr lang="en-US" altLang="en-US" b="1" dirty="0" smtClean="0"/>
              <a:t>First </a:t>
            </a:r>
            <a:r>
              <a:rPr lang="en-US" altLang="en-US" b="1" dirty="0"/>
              <a:t>principle of HCI </a:t>
            </a:r>
            <a:r>
              <a:rPr lang="en-US" altLang="en-US" dirty="0">
                <a:solidFill>
                  <a:srgbClr val="FF0000"/>
                </a:solidFill>
              </a:rPr>
              <a:t>(Usability) 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/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Human Computer Interaction Unit I - Introduction</a:t>
            </a:r>
            <a:endParaRPr lang="en-IN"/>
          </a:p>
        </p:txBody>
      </p:sp>
      <p:sp>
        <p:nvSpPr>
          <p:cNvPr id="5" name="Slide Number Placeholder 4">
            <a:extLst>
              <a:ext uri="{FF2B5EF4-FFF2-40B4-BE49-F238E27FC236}"/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4DD00B2-4595-4185-AF01-0D5533160B04}" type="slidenum">
              <a:rPr lang="en-IN"/>
              <a:pPr>
                <a:defRPr/>
              </a:pPr>
              <a:t>32</a:t>
            </a:fld>
            <a:endParaRPr lang="en-IN"/>
          </a:p>
        </p:txBody>
      </p:sp>
      <p:sp>
        <p:nvSpPr>
          <p:cNvPr id="10" name="Content Placeholder 4"/>
          <p:cNvSpPr txBox="1">
            <a:spLocks/>
          </p:cNvSpPr>
          <p:nvPr/>
        </p:nvSpPr>
        <p:spPr>
          <a:xfrm>
            <a:off x="409433" y="2210937"/>
            <a:ext cx="11300346" cy="4157008"/>
          </a:xfrm>
          <a:prstGeom prst="rect">
            <a:avLst/>
          </a:prstGeom>
        </p:spPr>
        <p:txBody>
          <a:bodyPr/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endParaRPr lang="en-US" dirty="0"/>
          </a:p>
        </p:txBody>
      </p:sp>
      <p:sp>
        <p:nvSpPr>
          <p:cNvPr id="8" name="Content Placeholder 4"/>
          <p:cNvSpPr txBox="1">
            <a:spLocks/>
          </p:cNvSpPr>
          <p:nvPr/>
        </p:nvSpPr>
        <p:spPr>
          <a:xfrm>
            <a:off x="663178" y="1187762"/>
            <a:ext cx="11238291" cy="4343882"/>
          </a:xfrm>
          <a:prstGeom prst="rect">
            <a:avLst/>
          </a:prstGeom>
        </p:spPr>
        <p:txBody>
          <a:bodyPr/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altLang="en-US" sz="2400" dirty="0"/>
              <a:t>useful</a:t>
            </a:r>
          </a:p>
          <a:p>
            <a:pPr lvl="1" eaLnBrk="1" hangingPunct="1"/>
            <a:r>
              <a:rPr lang="en-US" altLang="en-US" dirty="0"/>
              <a:t>Accomplish what is required (functional, does things)</a:t>
            </a:r>
          </a:p>
          <a:p>
            <a:pPr eaLnBrk="1" hangingPunct="1"/>
            <a:r>
              <a:rPr lang="en-US" altLang="en-US" sz="2400" dirty="0"/>
              <a:t>usable</a:t>
            </a:r>
          </a:p>
          <a:p>
            <a:pPr lvl="1" eaLnBrk="1" hangingPunct="1"/>
            <a:r>
              <a:rPr lang="en-US" altLang="en-US" dirty="0"/>
              <a:t>Do it easily and naturally without error (does the right things)</a:t>
            </a:r>
          </a:p>
          <a:p>
            <a:pPr eaLnBrk="1" hangingPunct="1"/>
            <a:r>
              <a:rPr lang="en-US" altLang="en-US" sz="2400" dirty="0"/>
              <a:t>used</a:t>
            </a:r>
          </a:p>
          <a:p>
            <a:pPr lvl="1" eaLnBrk="1" hangingPunct="1"/>
            <a:r>
              <a:rPr lang="en-US" altLang="en-US" dirty="0"/>
              <a:t>Make people want to use it (be attractive, acceptable to organization)</a:t>
            </a:r>
          </a:p>
          <a:p>
            <a:pPr marL="365760" lvl="1" indent="0" eaLnBrk="1" fontAlgn="auto" hangingPunct="1">
              <a:spcAft>
                <a:spcPts val="0"/>
              </a:spcAft>
              <a:buNone/>
              <a:defRPr/>
            </a:pPr>
            <a:endParaRPr lang="en-US" dirty="0"/>
          </a:p>
          <a:p>
            <a:pPr marL="708660" lvl="1" indent="-342900" eaLnBrk="1" fontAlgn="auto" hangingPunct="1">
              <a:spcAft>
                <a:spcPts val="0"/>
              </a:spcAft>
              <a:buFont typeface="Wingdings" pitchFamily="2" charset="2"/>
              <a:buChar char="§"/>
              <a:defRPr/>
            </a:pPr>
            <a:endParaRPr lang="en-US" dirty="0"/>
          </a:p>
          <a:p>
            <a:pPr marL="708660" lvl="1" indent="-342900" eaLnBrk="1" fontAlgn="auto" hangingPunct="1">
              <a:spcAft>
                <a:spcPts val="0"/>
              </a:spcAft>
              <a:buFont typeface="Wingdings" pitchFamily="2" charset="2"/>
              <a:buChar char="§"/>
              <a:defRPr/>
            </a:pPr>
            <a:endParaRPr lang="en-US" dirty="0"/>
          </a:p>
        </p:txBody>
      </p:sp>
      <p:pic>
        <p:nvPicPr>
          <p:cNvPr id="9" name="Content Placeholder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31644"/>
            <a:ext cx="1326356" cy="1326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030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88686"/>
            <a:ext cx="10515600" cy="957944"/>
          </a:xfrm>
        </p:spPr>
        <p:txBody>
          <a:bodyPr/>
          <a:lstStyle/>
          <a:p>
            <a:r>
              <a:rPr lang="en-US" altLang="en-US" b="1" dirty="0" smtClean="0"/>
              <a:t/>
            </a:r>
            <a:br>
              <a:rPr lang="en-US" altLang="en-US" b="1" dirty="0" smtClean="0"/>
            </a:br>
            <a:r>
              <a:rPr lang="en-US" altLang="en-US" b="1" dirty="0" smtClean="0"/>
              <a:t>Why </a:t>
            </a:r>
            <a:r>
              <a:rPr lang="en-US" altLang="en-US" b="1" dirty="0"/>
              <a:t>do we need to understand Humans in HCI </a:t>
            </a:r>
            <a:r>
              <a:rPr lang="en-IN" b="1" dirty="0"/>
              <a:t/>
            </a:r>
            <a:br>
              <a:rPr lang="en-IN" b="1" dirty="0"/>
            </a:b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/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Human Computer Interaction Unit I - Introduction</a:t>
            </a:r>
            <a:endParaRPr lang="en-IN"/>
          </a:p>
        </p:txBody>
      </p:sp>
      <p:sp>
        <p:nvSpPr>
          <p:cNvPr id="5" name="Slide Number Placeholder 4">
            <a:extLst>
              <a:ext uri="{FF2B5EF4-FFF2-40B4-BE49-F238E27FC236}"/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4DD00B2-4595-4185-AF01-0D5533160B04}" type="slidenum">
              <a:rPr lang="en-IN"/>
              <a:pPr>
                <a:defRPr/>
              </a:pPr>
              <a:t>33</a:t>
            </a:fld>
            <a:endParaRPr lang="en-IN"/>
          </a:p>
        </p:txBody>
      </p:sp>
      <p:sp>
        <p:nvSpPr>
          <p:cNvPr id="10" name="Content Placeholder 4"/>
          <p:cNvSpPr txBox="1">
            <a:spLocks/>
          </p:cNvSpPr>
          <p:nvPr/>
        </p:nvSpPr>
        <p:spPr>
          <a:xfrm>
            <a:off x="409433" y="2210937"/>
            <a:ext cx="11300346" cy="4157008"/>
          </a:xfrm>
          <a:prstGeom prst="rect">
            <a:avLst/>
          </a:prstGeom>
        </p:spPr>
        <p:txBody>
          <a:bodyPr/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endParaRPr lang="en-US" dirty="0"/>
          </a:p>
        </p:txBody>
      </p:sp>
      <p:sp>
        <p:nvSpPr>
          <p:cNvPr id="8" name="Content Placeholder 4"/>
          <p:cNvSpPr txBox="1">
            <a:spLocks/>
          </p:cNvSpPr>
          <p:nvPr/>
        </p:nvSpPr>
        <p:spPr>
          <a:xfrm>
            <a:off x="471488" y="1341893"/>
            <a:ext cx="11238291" cy="4343882"/>
          </a:xfrm>
          <a:prstGeom prst="rect">
            <a:avLst/>
          </a:prstGeom>
        </p:spPr>
        <p:txBody>
          <a:bodyPr/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0"/>
              </a:spcBef>
            </a:pPr>
            <a:r>
              <a:rPr lang="en-US" altLang="en-US" dirty="0"/>
              <a:t>Humans are </a:t>
            </a:r>
            <a:r>
              <a:rPr lang="en-US" altLang="en-US" dirty="0">
                <a:solidFill>
                  <a:srgbClr val="FF0000"/>
                </a:solidFill>
              </a:rPr>
              <a:t>limited in their capacity </a:t>
            </a:r>
            <a:r>
              <a:rPr lang="en-US" altLang="en-US" dirty="0"/>
              <a:t>to process information. </a:t>
            </a:r>
          </a:p>
          <a:p>
            <a:pPr eaLnBrk="1" hangingPunct="1">
              <a:lnSpc>
                <a:spcPct val="150000"/>
              </a:lnSpc>
              <a:spcBef>
                <a:spcPts val="0"/>
              </a:spcBef>
            </a:pPr>
            <a:r>
              <a:rPr lang="en-US" altLang="en-US" dirty="0"/>
              <a:t>This has important implications for </a:t>
            </a:r>
            <a:r>
              <a:rPr lang="en-US" altLang="en-US" dirty="0">
                <a:solidFill>
                  <a:srgbClr val="FF0000"/>
                </a:solidFill>
              </a:rPr>
              <a:t>design</a:t>
            </a:r>
          </a:p>
          <a:p>
            <a:pPr eaLnBrk="1" hangingPunct="1">
              <a:lnSpc>
                <a:spcPct val="150000"/>
              </a:lnSpc>
              <a:spcBef>
                <a:spcPts val="0"/>
              </a:spcBef>
            </a:pPr>
            <a:r>
              <a:rPr lang="en-US" altLang="en-US" dirty="0"/>
              <a:t>Interacting with technology is </a:t>
            </a:r>
            <a:r>
              <a:rPr lang="en-US" altLang="en-US" dirty="0">
                <a:solidFill>
                  <a:srgbClr val="FF0000"/>
                </a:solidFill>
              </a:rPr>
              <a:t>cognitive</a:t>
            </a:r>
          </a:p>
          <a:p>
            <a:pPr eaLnBrk="1" hangingPunct="1">
              <a:lnSpc>
                <a:spcPct val="150000"/>
              </a:lnSpc>
              <a:spcBef>
                <a:spcPts val="0"/>
              </a:spcBef>
            </a:pPr>
            <a:r>
              <a:rPr lang="en-US" altLang="en-US" dirty="0"/>
              <a:t>Human Information Processing is referred to as </a:t>
            </a:r>
            <a:r>
              <a:rPr lang="en-US" altLang="en-US" dirty="0">
                <a:solidFill>
                  <a:srgbClr val="FF0000"/>
                </a:solidFill>
              </a:rPr>
              <a:t>cognition</a:t>
            </a:r>
          </a:p>
          <a:p>
            <a:pPr eaLnBrk="1" hangingPunct="1">
              <a:lnSpc>
                <a:spcPct val="150000"/>
              </a:lnSpc>
              <a:spcBef>
                <a:spcPts val="0"/>
              </a:spcBef>
            </a:pPr>
            <a:endParaRPr lang="en-US" altLang="en-US" dirty="0"/>
          </a:p>
          <a:p>
            <a:pPr eaLnBrk="1" hangingPunct="1">
              <a:lnSpc>
                <a:spcPct val="150000"/>
              </a:lnSpc>
              <a:spcBef>
                <a:spcPts val="0"/>
              </a:spcBef>
            </a:pPr>
            <a:endParaRPr lang="en-US" altLang="en-US" dirty="0" smtClean="0"/>
          </a:p>
          <a:p>
            <a:pPr marL="708660" lvl="1" indent="-3429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  <a:defRPr/>
            </a:pPr>
            <a:endParaRPr lang="en-US" sz="2800" dirty="0"/>
          </a:p>
        </p:txBody>
      </p:sp>
      <p:pic>
        <p:nvPicPr>
          <p:cNvPr id="9" name="Content Placeholder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31644"/>
            <a:ext cx="1326356" cy="1326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030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39561"/>
          </a:xfrm>
        </p:spPr>
        <p:txBody>
          <a:bodyPr/>
          <a:lstStyle/>
          <a:p>
            <a:pPr algn="ctr"/>
            <a:r>
              <a:rPr lang="en-US" altLang="en-US" b="1" dirty="0" smtClean="0"/>
              <a:t/>
            </a:r>
            <a:br>
              <a:rPr lang="en-US" altLang="en-US" b="1" dirty="0" smtClean="0"/>
            </a:br>
            <a:r>
              <a:rPr lang="en-US" altLang="en-US" b="1" dirty="0" smtClean="0"/>
              <a:t>User </a:t>
            </a:r>
            <a:r>
              <a:rPr lang="en-US" altLang="en-US" b="1" dirty="0"/>
              <a:t>Phycology in HCI </a:t>
            </a:r>
            <a:r>
              <a:rPr lang="en-IN" b="1" dirty="0"/>
              <a:t/>
            </a:r>
            <a:br>
              <a:rPr lang="en-IN" b="1" dirty="0"/>
            </a:b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/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Human Computer Interaction Unit I - Introduction</a:t>
            </a:r>
            <a:endParaRPr lang="en-IN"/>
          </a:p>
        </p:txBody>
      </p:sp>
      <p:sp>
        <p:nvSpPr>
          <p:cNvPr id="5" name="Slide Number Placeholder 4">
            <a:extLst>
              <a:ext uri="{FF2B5EF4-FFF2-40B4-BE49-F238E27FC236}"/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4DD00B2-4595-4185-AF01-0D5533160B04}" type="slidenum">
              <a:rPr lang="en-IN"/>
              <a:pPr>
                <a:defRPr/>
              </a:pPr>
              <a:t>34</a:t>
            </a:fld>
            <a:endParaRPr lang="en-IN"/>
          </a:p>
        </p:txBody>
      </p:sp>
      <p:sp>
        <p:nvSpPr>
          <p:cNvPr id="10" name="Content Placeholder 4"/>
          <p:cNvSpPr txBox="1">
            <a:spLocks/>
          </p:cNvSpPr>
          <p:nvPr/>
        </p:nvSpPr>
        <p:spPr>
          <a:xfrm>
            <a:off x="409433" y="2210937"/>
            <a:ext cx="11300346" cy="4157008"/>
          </a:xfrm>
          <a:prstGeom prst="rect">
            <a:avLst/>
          </a:prstGeom>
        </p:spPr>
        <p:txBody>
          <a:bodyPr/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endParaRPr lang="en-US" dirty="0"/>
          </a:p>
        </p:txBody>
      </p:sp>
      <p:sp>
        <p:nvSpPr>
          <p:cNvPr id="8" name="Content Placeholder 4"/>
          <p:cNvSpPr txBox="1">
            <a:spLocks/>
          </p:cNvSpPr>
          <p:nvPr/>
        </p:nvSpPr>
        <p:spPr>
          <a:xfrm>
            <a:off x="471488" y="1187762"/>
            <a:ext cx="11238291" cy="4343882"/>
          </a:xfrm>
          <a:prstGeom prst="rect">
            <a:avLst/>
          </a:prstGeom>
        </p:spPr>
        <p:txBody>
          <a:bodyPr/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dirty="0" smtClean="0"/>
              <a:t>Helps </a:t>
            </a:r>
            <a:r>
              <a:rPr lang="en-US" altLang="en-US" dirty="0" smtClean="0">
                <a:solidFill>
                  <a:srgbClr val="FF0000"/>
                </a:solidFill>
              </a:rPr>
              <a:t>identify target</a:t>
            </a:r>
            <a:r>
              <a:rPr lang="en-US" altLang="en-US" dirty="0" smtClean="0"/>
              <a:t> for design</a:t>
            </a:r>
          </a:p>
          <a:p>
            <a:endParaRPr lang="en-US" altLang="en-US" dirty="0" smtClean="0"/>
          </a:p>
          <a:p>
            <a:r>
              <a:rPr lang="en-US" altLang="en-US" dirty="0" smtClean="0"/>
              <a:t>Helps </a:t>
            </a:r>
            <a:r>
              <a:rPr lang="en-US" altLang="en-US" dirty="0" smtClean="0">
                <a:solidFill>
                  <a:srgbClr val="FF0000"/>
                </a:solidFill>
              </a:rPr>
              <a:t>explain success or failure </a:t>
            </a:r>
            <a:r>
              <a:rPr lang="en-US" altLang="en-US" dirty="0" smtClean="0"/>
              <a:t>of design</a:t>
            </a:r>
          </a:p>
          <a:p>
            <a:endParaRPr lang="en-US" altLang="en-US" dirty="0" smtClean="0"/>
          </a:p>
          <a:p>
            <a:r>
              <a:rPr lang="en-US" altLang="en-US" dirty="0" smtClean="0"/>
              <a:t>Provides </a:t>
            </a:r>
            <a:r>
              <a:rPr lang="en-US" altLang="en-US" dirty="0" smtClean="0">
                <a:solidFill>
                  <a:srgbClr val="FF0000"/>
                </a:solidFill>
              </a:rPr>
              <a:t>little prescriptive guidance</a:t>
            </a:r>
            <a:r>
              <a:rPr lang="en-US" altLang="en-US" dirty="0" smtClean="0"/>
              <a:t> for design</a:t>
            </a:r>
          </a:p>
          <a:p>
            <a:endParaRPr lang="en-US" altLang="en-US" dirty="0" smtClean="0"/>
          </a:p>
          <a:p>
            <a:r>
              <a:rPr lang="en-US" altLang="en-US" dirty="0" smtClean="0"/>
              <a:t>Provides </a:t>
            </a:r>
            <a:r>
              <a:rPr lang="en-US" altLang="en-US" dirty="0" smtClean="0">
                <a:solidFill>
                  <a:srgbClr val="FF0000"/>
                </a:solidFill>
              </a:rPr>
              <a:t>prediction</a:t>
            </a:r>
            <a:r>
              <a:rPr lang="en-US" altLang="en-US" dirty="0" smtClean="0"/>
              <a:t> of human performance</a:t>
            </a:r>
          </a:p>
          <a:p>
            <a:pPr eaLnBrk="1" fontAlgn="auto" hangingPunct="1">
              <a:spcAft>
                <a:spcPts val="0"/>
              </a:spcAft>
              <a:buFont typeface="Wingdings" pitchFamily="2" charset="2"/>
              <a:buChar char="§"/>
              <a:defRPr/>
            </a:pPr>
            <a:endParaRPr lang="en-US" dirty="0" smtClean="0"/>
          </a:p>
          <a:p>
            <a:pPr marL="365760" lvl="1" indent="0" eaLnBrk="1" fontAlgn="auto" hangingPunct="1">
              <a:spcAft>
                <a:spcPts val="0"/>
              </a:spcAft>
              <a:buNone/>
              <a:defRPr/>
            </a:pPr>
            <a:endParaRPr lang="en-US" sz="2800" dirty="0"/>
          </a:p>
          <a:p>
            <a:pPr marL="708660" lvl="1" indent="-342900" eaLnBrk="1" fontAlgn="auto" hangingPunct="1">
              <a:spcAft>
                <a:spcPts val="0"/>
              </a:spcAft>
              <a:buFont typeface="Wingdings" pitchFamily="2" charset="2"/>
              <a:buChar char="§"/>
              <a:defRPr/>
            </a:pPr>
            <a:endParaRPr lang="en-US" sz="2800" dirty="0"/>
          </a:p>
          <a:p>
            <a:pPr marL="708660" lvl="1" indent="-342900" eaLnBrk="1" fontAlgn="auto" hangingPunct="1">
              <a:spcAft>
                <a:spcPts val="0"/>
              </a:spcAft>
              <a:buFont typeface="Wingdings" pitchFamily="2" charset="2"/>
              <a:buChar char="§"/>
              <a:defRPr/>
            </a:pPr>
            <a:endParaRPr lang="en-US" sz="2800" dirty="0"/>
          </a:p>
        </p:txBody>
      </p:sp>
      <p:pic>
        <p:nvPicPr>
          <p:cNvPr id="9" name="Content Placeholder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31644"/>
            <a:ext cx="1326356" cy="1326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030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Prototype of mechanical </a:t>
            </a:r>
            <a:r>
              <a:rPr lang="en-US" dirty="0"/>
              <a:t>syringe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                                    Example of Participatory design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2EAF947-AC35-4E36-9D29-AF5C4D3D3C5B}" type="datetime1">
              <a:rPr lang="en-IN" smtClean="0"/>
              <a:t>19-08-2020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Human Computer Interaction Unit I - Introduction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EE0478-4D7A-4DB5-A717-F7A53182A5E8}" type="slidenum">
              <a:rPr lang="en-IN" smtClean="0"/>
              <a:pPr>
                <a:defRPr/>
              </a:pPr>
              <a:t>35</a:t>
            </a:fld>
            <a:endParaRPr lang="en-IN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2259" y="1414236"/>
            <a:ext cx="7439025" cy="400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Content Placeholder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31644"/>
            <a:ext cx="1326356" cy="1326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09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90287"/>
            <a:ext cx="10515600" cy="972456"/>
          </a:xfrm>
        </p:spPr>
        <p:txBody>
          <a:bodyPr/>
          <a:lstStyle/>
          <a:p>
            <a:pPr algn="ctr"/>
            <a:r>
              <a:rPr lang="en-US" dirty="0" smtClean="0"/>
              <a:t>Design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2EAF947-AC35-4E36-9D29-AF5C4D3D3C5B}" type="datetime1">
              <a:rPr lang="en-IN" smtClean="0"/>
              <a:t>19-08-2020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Human Computer Interaction Unit I - Introduction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EE0478-4D7A-4DB5-A717-F7A53182A5E8}" type="slidenum">
              <a:rPr lang="en-IN" smtClean="0"/>
              <a:pPr>
                <a:defRPr/>
              </a:pPr>
              <a:t>36</a:t>
            </a:fld>
            <a:endParaRPr lang="en-IN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6356" y="696062"/>
            <a:ext cx="1564105" cy="4937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6859" y="797719"/>
            <a:ext cx="1800225" cy="4733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Content Placeholder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31644"/>
            <a:ext cx="1326356" cy="1326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574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90287"/>
            <a:ext cx="10515600" cy="972456"/>
          </a:xfrm>
        </p:spPr>
        <p:txBody>
          <a:bodyPr/>
          <a:lstStyle/>
          <a:p>
            <a:pPr algn="ctr"/>
            <a:r>
              <a:rPr lang="en-US" dirty="0" smtClean="0"/>
              <a:t>Design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2EAF947-AC35-4E36-9D29-AF5C4D3D3C5B}" type="datetime1">
              <a:rPr lang="en-IN" smtClean="0"/>
              <a:t>19-08-2020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Human Computer Interaction Unit I - Introduction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EE0478-4D7A-4DB5-A717-F7A53182A5E8}" type="slidenum">
              <a:rPr lang="en-IN" smtClean="0"/>
              <a:pPr>
                <a:defRPr/>
              </a:pPr>
              <a:t>37</a:t>
            </a:fld>
            <a:endParaRPr lang="en-IN"/>
          </a:p>
        </p:txBody>
      </p:sp>
      <p:pic>
        <p:nvPicPr>
          <p:cNvPr id="10" name="Content Placeholder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31644"/>
            <a:ext cx="1326356" cy="1326356"/>
          </a:xfrm>
          <a:prstGeom prst="rect">
            <a:avLst/>
          </a:prstGeom>
        </p:spPr>
      </p:pic>
      <p:pic>
        <p:nvPicPr>
          <p:cNvPr id="1026" name="Picture 2" descr="What is a Keyboard?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786" y="2032000"/>
            <a:ext cx="9708548" cy="3628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8335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99218"/>
          </a:xfrm>
        </p:spPr>
        <p:txBody>
          <a:bodyPr/>
          <a:lstStyle/>
          <a:p>
            <a:pPr algn="ctr"/>
            <a:r>
              <a:rPr lang="en-US" dirty="0" smtClean="0"/>
              <a:t>ATM machine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80457"/>
            <a:ext cx="10515600" cy="469650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2EAF947-AC35-4E36-9D29-AF5C4D3D3C5B}" type="datetime1">
              <a:rPr lang="en-IN" smtClean="0"/>
              <a:t>19-08-2020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Human Computer Interaction Unit I - Introduction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EE0478-4D7A-4DB5-A717-F7A53182A5E8}" type="slidenum">
              <a:rPr lang="en-IN" smtClean="0"/>
              <a:pPr>
                <a:defRPr/>
              </a:pPr>
              <a:t>38</a:t>
            </a:fld>
            <a:endParaRPr lang="en-IN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6206" y="1460047"/>
            <a:ext cx="2397199" cy="31554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AutoShape 4" descr="Automated Teller Machine (ATM) Definiti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8324" y="1460616"/>
            <a:ext cx="2845934" cy="28459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7657" y="1737598"/>
            <a:ext cx="2940503" cy="20365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Content Placeholder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31644"/>
            <a:ext cx="1326356" cy="1326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38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25046"/>
          </a:xfrm>
        </p:spPr>
        <p:txBody>
          <a:bodyPr/>
          <a:lstStyle/>
          <a:p>
            <a:pPr algn="ctr"/>
            <a:r>
              <a:rPr lang="en-US" dirty="0" smtClean="0"/>
              <a:t>Good design </a:t>
            </a:r>
            <a:r>
              <a:rPr lang="en-US" dirty="0" err="1" smtClean="0"/>
              <a:t>Vs</a:t>
            </a:r>
            <a:r>
              <a:rPr lang="en-US" dirty="0" smtClean="0"/>
              <a:t> Bad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2EAF947-AC35-4E36-9D29-AF5C4D3D3C5B}" type="datetime1">
              <a:rPr lang="en-IN" smtClean="0"/>
              <a:t>19-08-2020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Human Computer Interaction Unit I - Introduction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EE0478-4D7A-4DB5-A717-F7A53182A5E8}" type="slidenum">
              <a:rPr lang="en-IN" smtClean="0"/>
              <a:pPr>
                <a:defRPr/>
              </a:pPr>
              <a:t>39</a:t>
            </a:fld>
            <a:endParaRPr lang="en-IN"/>
          </a:p>
        </p:txBody>
      </p:sp>
      <p:pic>
        <p:nvPicPr>
          <p:cNvPr id="18434" name="Picture 2" descr="Why we focus on user friendly and intuitive interface ..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9313" y="1739078"/>
            <a:ext cx="5893707" cy="4320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Content Placeholder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31644"/>
            <a:ext cx="1326356" cy="1326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68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41161"/>
          </a:xfrm>
        </p:spPr>
        <p:txBody>
          <a:bodyPr/>
          <a:lstStyle/>
          <a:p>
            <a:pPr algn="ctr"/>
            <a:r>
              <a:rPr lang="en-US" b="1" dirty="0" smtClean="0"/>
              <a:t>Syllabus</a:t>
            </a:r>
            <a:endParaRPr lang="en-US" b="1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/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796EB98-5BB5-4945-AC11-5002A8C5C293}" type="datetime1">
              <a:rPr lang="en-IN" smtClean="0"/>
              <a:t>19-08-2020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/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Human Computer Interaction Unit I - Introduction</a:t>
            </a:r>
            <a:endParaRPr lang="en-IN"/>
          </a:p>
        </p:txBody>
      </p:sp>
      <p:sp>
        <p:nvSpPr>
          <p:cNvPr id="4" name="Slide Number Placeholder 3">
            <a:extLst>
              <a:ext uri="{FF2B5EF4-FFF2-40B4-BE49-F238E27FC236}"/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9D0FB3A-7A4C-47A3-87E4-96475C2FB533}" type="slidenum">
              <a:rPr lang="en-IN"/>
              <a:pPr>
                <a:defRPr/>
              </a:pPr>
              <a:t>4</a:t>
            </a:fld>
            <a:endParaRPr lang="en-IN"/>
          </a:p>
        </p:txBody>
      </p:sp>
      <p:pic>
        <p:nvPicPr>
          <p:cNvPr id="6150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219" y="2162432"/>
            <a:ext cx="11624106" cy="26072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Content Placeholder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31644"/>
            <a:ext cx="1326356" cy="132635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Good design </a:t>
            </a:r>
            <a:r>
              <a:rPr lang="en-US" dirty="0" err="1"/>
              <a:t>Vs</a:t>
            </a:r>
            <a:r>
              <a:rPr lang="en-US" dirty="0"/>
              <a:t> Bad Design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2EAF947-AC35-4E36-9D29-AF5C4D3D3C5B}" type="datetime1">
              <a:rPr lang="en-IN" smtClean="0"/>
              <a:t>19-08-2020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Human Computer Interaction Unit I - Introduction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EE0478-4D7A-4DB5-A717-F7A53182A5E8}" type="slidenum">
              <a:rPr lang="en-IN" smtClean="0"/>
              <a:pPr>
                <a:defRPr/>
              </a:pPr>
              <a:t>40</a:t>
            </a:fld>
            <a:endParaRPr lang="en-IN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0375" y="1855788"/>
            <a:ext cx="5664654" cy="43661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Content Placeholder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31644"/>
            <a:ext cx="1326356" cy="1326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964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/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Human Computer Interaction Unit I - Introduction</a:t>
            </a:r>
            <a:endParaRPr lang="en-IN"/>
          </a:p>
        </p:txBody>
      </p:sp>
      <p:sp>
        <p:nvSpPr>
          <p:cNvPr id="5" name="Slide Number Placeholder 4">
            <a:extLst>
              <a:ext uri="{FF2B5EF4-FFF2-40B4-BE49-F238E27FC236}"/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4DD00B2-4595-4185-AF01-0D5533160B04}" type="slidenum">
              <a:rPr lang="en-IN"/>
              <a:pPr>
                <a:defRPr/>
              </a:pPr>
              <a:t>41</a:t>
            </a:fld>
            <a:endParaRPr lang="en-IN"/>
          </a:p>
        </p:txBody>
      </p:sp>
      <p:sp>
        <p:nvSpPr>
          <p:cNvPr id="6" name="Date Placeholder 5">
            <a:extLst>
              <a:ext uri="{FF2B5EF4-FFF2-40B4-BE49-F238E27FC236}"/>
            </a:extLst>
          </p:cNvPr>
          <p:cNvSpPr>
            <a:spLocks noGrp="1"/>
          </p:cNvSpPr>
          <p:nvPr>
            <p:ph type="dt" sz="quarter" idx="10"/>
          </p:nvPr>
        </p:nvSpPr>
        <p:spPr>
          <a:xfrm>
            <a:off x="798513" y="6316663"/>
            <a:ext cx="2743200" cy="365125"/>
          </a:xfrm>
        </p:spPr>
        <p:txBody>
          <a:bodyPr/>
          <a:lstStyle/>
          <a:p>
            <a:pPr>
              <a:defRPr/>
            </a:pPr>
            <a:fld id="{896B1C8C-650C-44F3-965E-B1CCD9318610}" type="datetime1">
              <a:rPr lang="en-IN" smtClean="0"/>
              <a:t>19-08-2020</a:t>
            </a:fld>
            <a:endParaRPr lang="en-IN"/>
          </a:p>
        </p:txBody>
      </p:sp>
      <p:sp>
        <p:nvSpPr>
          <p:cNvPr id="10" name="Content Placeholder 4"/>
          <p:cNvSpPr txBox="1">
            <a:spLocks/>
          </p:cNvSpPr>
          <p:nvPr/>
        </p:nvSpPr>
        <p:spPr>
          <a:xfrm>
            <a:off x="409433" y="2210937"/>
            <a:ext cx="11300346" cy="4157008"/>
          </a:xfrm>
          <a:prstGeom prst="rect">
            <a:avLst/>
          </a:prstGeom>
        </p:spPr>
        <p:txBody>
          <a:bodyPr/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endParaRPr lang="en-US" dirty="0"/>
          </a:p>
        </p:txBody>
      </p:sp>
      <p:sp>
        <p:nvSpPr>
          <p:cNvPr id="8" name="Content Placeholder 4"/>
          <p:cNvSpPr txBox="1">
            <a:spLocks/>
          </p:cNvSpPr>
          <p:nvPr/>
        </p:nvSpPr>
        <p:spPr>
          <a:xfrm>
            <a:off x="471488" y="2024064"/>
            <a:ext cx="11238291" cy="4343882"/>
          </a:xfrm>
          <a:prstGeom prst="rect">
            <a:avLst/>
          </a:prstGeom>
        </p:spPr>
        <p:txBody>
          <a:bodyPr/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fontAlgn="auto" hangingPunct="1">
              <a:spcAft>
                <a:spcPts val="0"/>
              </a:spcAft>
              <a:buNone/>
              <a:defRPr/>
            </a:pPr>
            <a:endParaRPr lang="en-US" sz="2000" dirty="0"/>
          </a:p>
          <a:p>
            <a:pPr marL="0" indent="0" eaLnBrk="1" fontAlgn="auto" hangingPunct="1">
              <a:spcAft>
                <a:spcPts val="0"/>
              </a:spcAft>
              <a:buNone/>
              <a:defRPr/>
            </a:pPr>
            <a:endParaRPr lang="en-US" sz="2000" dirty="0" smtClean="0"/>
          </a:p>
          <a:p>
            <a:pPr marL="0" indent="0" eaLnBrk="1" fontAlgn="auto" hangingPunct="1">
              <a:spcAft>
                <a:spcPts val="0"/>
              </a:spcAft>
              <a:buNone/>
              <a:defRPr/>
            </a:pPr>
            <a:endParaRPr lang="en-US" sz="2000" dirty="0"/>
          </a:p>
          <a:p>
            <a:pPr marL="0" indent="0" eaLnBrk="1" fontAlgn="auto" hangingPunct="1">
              <a:spcAft>
                <a:spcPts val="0"/>
              </a:spcAft>
              <a:buNone/>
              <a:defRPr/>
            </a:pPr>
            <a:r>
              <a:rPr lang="en-US" sz="4000" dirty="0" smtClean="0"/>
              <a:t>                                         Queries?</a:t>
            </a:r>
            <a:endParaRPr lang="en-US" sz="4000" dirty="0"/>
          </a:p>
          <a:p>
            <a:pPr marL="708660" lvl="1" indent="-342900" eaLnBrk="1" fontAlgn="auto" hangingPunct="1">
              <a:spcAft>
                <a:spcPts val="0"/>
              </a:spcAft>
              <a:buFont typeface="Wingdings" pitchFamily="2" charset="2"/>
              <a:buChar char="§"/>
              <a:defRPr/>
            </a:pPr>
            <a:endParaRPr lang="en-US" sz="4000" dirty="0"/>
          </a:p>
          <a:p>
            <a:pPr marL="708660" lvl="1" indent="-342900" eaLnBrk="1" fontAlgn="auto" hangingPunct="1">
              <a:spcAft>
                <a:spcPts val="0"/>
              </a:spcAft>
              <a:buFont typeface="Wingdings" pitchFamily="2" charset="2"/>
              <a:buChar char="§"/>
              <a:defRPr/>
            </a:pPr>
            <a:endParaRPr lang="en-US" sz="2000" dirty="0"/>
          </a:p>
          <a:p>
            <a:pPr marL="708660" lvl="1" indent="-342900" eaLnBrk="1" fontAlgn="auto" hangingPunct="1">
              <a:spcAft>
                <a:spcPts val="0"/>
              </a:spcAft>
              <a:buFont typeface="Wingdings" pitchFamily="2" charset="2"/>
              <a:buChar char="§"/>
              <a:defRPr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752030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17715"/>
            <a:ext cx="10515600" cy="986972"/>
          </a:xfrm>
        </p:spPr>
        <p:txBody>
          <a:bodyPr/>
          <a:lstStyle/>
          <a:p>
            <a:pPr algn="ctr"/>
            <a:r>
              <a:rPr lang="en-GB" altLang="en-US" b="1" dirty="0" smtClean="0"/>
              <a:t/>
            </a:r>
            <a:br>
              <a:rPr lang="en-GB" altLang="en-US" b="1" dirty="0" smtClean="0"/>
            </a:br>
            <a:r>
              <a:rPr lang="en-GB" altLang="en-US" b="1" dirty="0" smtClean="0"/>
              <a:t>The </a:t>
            </a:r>
            <a:r>
              <a:rPr lang="en-GB" altLang="en-US" b="1" dirty="0"/>
              <a:t>human </a:t>
            </a:r>
            <a:r>
              <a:rPr lang="en-IN" b="1" dirty="0"/>
              <a:t/>
            </a:r>
            <a:br>
              <a:rPr lang="en-IN" b="1" dirty="0"/>
            </a:b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/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Human Computer Interaction Unit I - Introduction</a:t>
            </a:r>
            <a:endParaRPr lang="en-IN"/>
          </a:p>
        </p:txBody>
      </p:sp>
      <p:sp>
        <p:nvSpPr>
          <p:cNvPr id="5" name="Slide Number Placeholder 4">
            <a:extLst>
              <a:ext uri="{FF2B5EF4-FFF2-40B4-BE49-F238E27FC236}"/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4DD00B2-4595-4185-AF01-0D5533160B04}" type="slidenum">
              <a:rPr lang="en-IN"/>
              <a:pPr>
                <a:defRPr/>
              </a:pPr>
              <a:t>42</a:t>
            </a:fld>
            <a:endParaRPr lang="en-IN"/>
          </a:p>
        </p:txBody>
      </p:sp>
      <p:sp>
        <p:nvSpPr>
          <p:cNvPr id="10" name="Content Placeholder 4"/>
          <p:cNvSpPr txBox="1">
            <a:spLocks/>
          </p:cNvSpPr>
          <p:nvPr/>
        </p:nvSpPr>
        <p:spPr>
          <a:xfrm>
            <a:off x="409433" y="2210937"/>
            <a:ext cx="11300346" cy="4157008"/>
          </a:xfrm>
          <a:prstGeom prst="rect">
            <a:avLst/>
          </a:prstGeom>
        </p:spPr>
        <p:txBody>
          <a:bodyPr/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endParaRPr lang="en-US" dirty="0"/>
          </a:p>
        </p:txBody>
      </p:sp>
      <p:sp>
        <p:nvSpPr>
          <p:cNvPr id="8" name="Content Placeholder 4"/>
          <p:cNvSpPr txBox="1">
            <a:spLocks/>
          </p:cNvSpPr>
          <p:nvPr/>
        </p:nvSpPr>
        <p:spPr>
          <a:xfrm>
            <a:off x="663178" y="1194340"/>
            <a:ext cx="11238291" cy="4343882"/>
          </a:xfrm>
          <a:prstGeom prst="rect">
            <a:avLst/>
          </a:prstGeom>
        </p:spPr>
        <p:txBody>
          <a:bodyPr/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GB" altLang="en-US" sz="2000" dirty="0"/>
              <a:t>Information i/o …</a:t>
            </a:r>
          </a:p>
          <a:p>
            <a:pPr lvl="1">
              <a:lnSpc>
                <a:spcPct val="150000"/>
              </a:lnSpc>
              <a:spcBef>
                <a:spcPts val="600"/>
              </a:spcBef>
            </a:pPr>
            <a:r>
              <a:rPr lang="en-GB" altLang="en-US" sz="2000" dirty="0"/>
              <a:t>visual, auditory, haptic, movement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GB" altLang="en-US" sz="2000" dirty="0"/>
              <a:t>Information stored in memory</a:t>
            </a:r>
          </a:p>
          <a:p>
            <a:pPr lvl="1">
              <a:lnSpc>
                <a:spcPct val="150000"/>
              </a:lnSpc>
              <a:spcBef>
                <a:spcPts val="600"/>
              </a:spcBef>
            </a:pPr>
            <a:r>
              <a:rPr lang="en-GB" altLang="en-US" sz="2000" dirty="0"/>
              <a:t>sensory, short-term, long-term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GB" altLang="en-US" sz="2000" dirty="0"/>
              <a:t>Information processed and applied</a:t>
            </a:r>
          </a:p>
          <a:p>
            <a:pPr lvl="1">
              <a:lnSpc>
                <a:spcPct val="150000"/>
              </a:lnSpc>
              <a:spcBef>
                <a:spcPts val="600"/>
              </a:spcBef>
            </a:pPr>
            <a:r>
              <a:rPr lang="en-GB" altLang="en-US" sz="2000" dirty="0"/>
              <a:t>reasoning, problem solving, skill, error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GB" altLang="en-US" sz="2000" dirty="0"/>
              <a:t>Emotion influences human capabilities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GB" altLang="en-US" sz="2000" dirty="0"/>
              <a:t>Each person is different</a:t>
            </a:r>
          </a:p>
          <a:p>
            <a:pPr marL="708660" lvl="1" indent="-342900" eaLnBrk="1" fontAlgn="auto" hangingPunct="1">
              <a:spcAft>
                <a:spcPts val="0"/>
              </a:spcAft>
              <a:buFont typeface="Wingdings" pitchFamily="2" charset="2"/>
              <a:buChar char="§"/>
              <a:defRPr/>
            </a:pPr>
            <a:endParaRPr lang="en-US" sz="2000" dirty="0"/>
          </a:p>
          <a:p>
            <a:pPr marL="708660" lvl="1" indent="-342900" eaLnBrk="1" fontAlgn="auto" hangingPunct="1">
              <a:spcAft>
                <a:spcPts val="0"/>
              </a:spcAft>
              <a:buFont typeface="Wingdings" pitchFamily="2" charset="2"/>
              <a:buChar char="§"/>
              <a:defRPr/>
            </a:pPr>
            <a:endParaRPr lang="en-US" sz="2000" dirty="0"/>
          </a:p>
          <a:p>
            <a:pPr marL="708660" lvl="1" indent="-342900" eaLnBrk="1" fontAlgn="auto" hangingPunct="1">
              <a:spcAft>
                <a:spcPts val="0"/>
              </a:spcAft>
              <a:buFont typeface="Wingdings" pitchFamily="2" charset="2"/>
              <a:buChar char="§"/>
              <a:defRPr/>
            </a:pPr>
            <a:endParaRPr lang="en-US" sz="2000" dirty="0"/>
          </a:p>
        </p:txBody>
      </p:sp>
      <p:pic>
        <p:nvPicPr>
          <p:cNvPr id="9" name="Content Placeholder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31644"/>
            <a:ext cx="1326356" cy="1326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030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13732"/>
          </a:xfrm>
        </p:spPr>
        <p:txBody>
          <a:bodyPr/>
          <a:lstStyle/>
          <a:p>
            <a:pPr algn="ctr"/>
            <a:r>
              <a:rPr lang="en-US" b="1" dirty="0"/>
              <a:t>Syllabus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/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Human Computer Interaction Unit I - Introduction</a:t>
            </a:r>
            <a:endParaRPr lang="en-IN"/>
          </a:p>
        </p:txBody>
      </p:sp>
      <p:sp>
        <p:nvSpPr>
          <p:cNvPr id="4" name="Slide Number Placeholder 3">
            <a:extLst>
              <a:ext uri="{FF2B5EF4-FFF2-40B4-BE49-F238E27FC236}"/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1BB4F74-3C54-49FA-A3A7-9C9C5BEB61B8}" type="slidenum">
              <a:rPr lang="en-IN"/>
              <a:pPr>
                <a:defRPr/>
              </a:pPr>
              <a:t>5</a:t>
            </a:fld>
            <a:endParaRPr lang="en-IN"/>
          </a:p>
        </p:txBody>
      </p:sp>
      <p:pic>
        <p:nvPicPr>
          <p:cNvPr id="717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724" y="1589994"/>
            <a:ext cx="11753330" cy="37964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Content Placeholder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31644"/>
            <a:ext cx="1326356" cy="132635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838200" y="261257"/>
            <a:ext cx="10515600" cy="1030515"/>
          </a:xfrm>
        </p:spPr>
        <p:txBody>
          <a:bodyPr/>
          <a:lstStyle/>
          <a:p>
            <a:pPr algn="ctr"/>
            <a:r>
              <a:rPr lang="en-US" b="1" dirty="0" smtClean="0"/>
              <a:t>Course Outcomes</a:t>
            </a:r>
            <a:endParaRPr lang="en-US" b="1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838200" y="1262743"/>
            <a:ext cx="10515600" cy="4992914"/>
          </a:xfrm>
        </p:spPr>
        <p:txBody>
          <a:bodyPr/>
          <a:lstStyle/>
          <a:p>
            <a:pPr marL="0" indent="0" hangingPunct="0">
              <a:buNone/>
            </a:pPr>
            <a:r>
              <a:rPr lang="en-US" sz="2400" dirty="0"/>
              <a:t>On completion of the course, student will be able </a:t>
            </a:r>
            <a:r>
              <a:rPr lang="en-US" sz="2400" dirty="0" smtClean="0"/>
              <a:t>to:</a:t>
            </a:r>
          </a:p>
          <a:p>
            <a:pPr hangingPunct="0"/>
            <a:r>
              <a:rPr lang="en-US" sz="2400" dirty="0" smtClean="0"/>
              <a:t>CO1: Identify </a:t>
            </a:r>
            <a:r>
              <a:rPr lang="en-US" sz="2400" dirty="0"/>
              <a:t>various interaction models and styles for designing a </a:t>
            </a:r>
            <a:r>
              <a:rPr lang="en-US" sz="2400" dirty="0" smtClean="0"/>
              <a:t> web 		application.</a:t>
            </a:r>
            <a:endParaRPr lang="en-US" sz="2400" dirty="0"/>
          </a:p>
          <a:p>
            <a:r>
              <a:rPr lang="en-US" sz="2400" dirty="0" smtClean="0"/>
              <a:t>CO2: Design </a:t>
            </a:r>
            <a:r>
              <a:rPr lang="en-US" sz="2400" dirty="0"/>
              <a:t>a web application based on design rules.</a:t>
            </a:r>
          </a:p>
          <a:p>
            <a:r>
              <a:rPr lang="en-US" sz="2400" dirty="0" smtClean="0"/>
              <a:t>CO3: Relate </a:t>
            </a:r>
            <a:r>
              <a:rPr lang="en-US" sz="2400" dirty="0"/>
              <a:t>the web application with the cognitive models.</a:t>
            </a:r>
          </a:p>
          <a:p>
            <a:r>
              <a:rPr lang="en-US" sz="2400" dirty="0" smtClean="0"/>
              <a:t>CO4: Construct </a:t>
            </a:r>
            <a:r>
              <a:rPr lang="en-US" sz="2400" dirty="0"/>
              <a:t>a mobile application based on mobile design and development </a:t>
            </a:r>
            <a:r>
              <a:rPr lang="en-US" sz="2400" dirty="0" smtClean="0"/>
              <a:t>	framework</a:t>
            </a:r>
            <a:r>
              <a:rPr lang="en-US" sz="2400" dirty="0"/>
              <a:t>.</a:t>
            </a:r>
          </a:p>
          <a:p>
            <a:r>
              <a:rPr lang="en-US" sz="2400" dirty="0" smtClean="0"/>
              <a:t>CO5: Prototype </a:t>
            </a:r>
            <a:r>
              <a:rPr lang="en-US" sz="2400" dirty="0"/>
              <a:t>any web application using web interface design guidelines. </a:t>
            </a:r>
          </a:p>
          <a:p>
            <a:r>
              <a:rPr lang="en-US" sz="2400" dirty="0" smtClean="0"/>
              <a:t>CO6: Create </a:t>
            </a:r>
            <a:r>
              <a:rPr lang="en-US" sz="2400" dirty="0"/>
              <a:t>custom design for any web and mobile applications.</a:t>
            </a:r>
          </a:p>
          <a:p>
            <a:endParaRPr lang="en-US" sz="24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Human Computer Interaction Unit I - Introduction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EE0478-4D7A-4DB5-A717-F7A53182A5E8}" type="slidenum">
              <a:rPr lang="en-IN" smtClean="0"/>
              <a:pPr>
                <a:defRPr/>
              </a:pPr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64467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39561"/>
          </a:xfrm>
        </p:spPr>
        <p:txBody>
          <a:bodyPr/>
          <a:lstStyle/>
          <a:p>
            <a:pPr algn="ctr"/>
            <a:r>
              <a:rPr lang="en-US" b="1" dirty="0" smtClean="0"/>
              <a:t>Books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ate Placeholder 5">
            <a:extLst>
              <a:ext uri="{FF2B5EF4-FFF2-40B4-BE49-F238E27FC236}"/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6417732-AEF1-4563-A8BF-7EDB084E0803}" type="datetime1">
              <a:rPr lang="en-IN" smtClean="0"/>
              <a:t>19-08-2020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/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Human Computer Interaction Unit I - Introduction</a:t>
            </a:r>
            <a:endParaRPr lang="en-IN"/>
          </a:p>
        </p:txBody>
      </p:sp>
      <p:sp>
        <p:nvSpPr>
          <p:cNvPr id="5" name="Slide Number Placeholder 4">
            <a:extLst>
              <a:ext uri="{FF2B5EF4-FFF2-40B4-BE49-F238E27FC236}"/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EA258A6-98C1-4377-9D20-E1ADAD6479FC}" type="slidenum">
              <a:rPr lang="en-IN"/>
              <a:pPr>
                <a:defRPr/>
              </a:pPr>
              <a:t>7</a:t>
            </a:fld>
            <a:endParaRPr lang="en-IN"/>
          </a:p>
        </p:txBody>
      </p:sp>
      <p:pic>
        <p:nvPicPr>
          <p:cNvPr id="8200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838" y="1482725"/>
            <a:ext cx="3175686" cy="451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201" name="Picture 9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9005" y="1482725"/>
            <a:ext cx="3090605" cy="4464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202" name="Picture 10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2530" y="1458912"/>
            <a:ext cx="3172198" cy="451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TextBox 2"/>
          <p:cNvSpPr txBox="1">
            <a:spLocks noChangeArrowheads="1"/>
          </p:cNvSpPr>
          <p:nvPr/>
        </p:nvSpPr>
        <p:spPr bwMode="auto">
          <a:xfrm>
            <a:off x="1492704" y="1399948"/>
            <a:ext cx="9161463" cy="47089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buFont typeface="Calibri Light" pitchFamily="34" charset="0"/>
              <a:buAutoNum type="arabicPeriod"/>
            </a:pPr>
            <a:r>
              <a:rPr lang="en-US" sz="2000" b="1" dirty="0"/>
              <a:t>The Human: I/O channels </a:t>
            </a:r>
            <a:r>
              <a:rPr lang="en-US" sz="2000" b="1" dirty="0" smtClean="0"/>
              <a:t> </a:t>
            </a:r>
          </a:p>
          <a:p>
            <a:pPr>
              <a:buFont typeface="Calibri Light" pitchFamily="34" charset="0"/>
              <a:buAutoNum type="arabicPeriod"/>
            </a:pPr>
            <a:r>
              <a:rPr lang="en-US" sz="2000" b="1" dirty="0" smtClean="0"/>
              <a:t>Memory </a:t>
            </a:r>
            <a:r>
              <a:rPr lang="en-US" sz="2000" b="1" dirty="0"/>
              <a:t>- Reasoning and problem </a:t>
            </a:r>
            <a:r>
              <a:rPr lang="en-US" sz="2000" b="1" dirty="0" smtClean="0"/>
              <a:t>solving </a:t>
            </a:r>
          </a:p>
          <a:p>
            <a:pPr>
              <a:buFont typeface="Calibri Light" pitchFamily="34" charset="0"/>
              <a:buAutoNum type="arabicPeriod"/>
            </a:pPr>
            <a:r>
              <a:rPr lang="en-US" sz="2000" b="1" dirty="0" smtClean="0"/>
              <a:t>The </a:t>
            </a:r>
            <a:r>
              <a:rPr lang="en-US" sz="2000" b="1" dirty="0"/>
              <a:t>computer: </a:t>
            </a:r>
            <a:endParaRPr lang="en-US" sz="2000" b="1" dirty="0" smtClean="0"/>
          </a:p>
          <a:p>
            <a:pPr marL="800100" lvl="1" indent="-342900">
              <a:buFont typeface="Wingdings" pitchFamily="2" charset="2"/>
              <a:buChar char="§"/>
            </a:pPr>
            <a:r>
              <a:rPr lang="en-US" sz="2000" b="1" dirty="0" smtClean="0"/>
              <a:t>Devices  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sz="2000" b="1" dirty="0" smtClean="0"/>
              <a:t>Memory  </a:t>
            </a:r>
          </a:p>
          <a:p>
            <a:pPr>
              <a:buFont typeface="Calibri Light" pitchFamily="34" charset="0"/>
              <a:buAutoNum type="arabicPeriod"/>
            </a:pPr>
            <a:r>
              <a:rPr lang="en-US" sz="2000" b="1" dirty="0" smtClean="0"/>
              <a:t>processing </a:t>
            </a:r>
            <a:r>
              <a:rPr lang="en-US" sz="2000" b="1" dirty="0"/>
              <a:t>and networks; </a:t>
            </a:r>
            <a:endParaRPr lang="en-US" sz="2000" b="1" dirty="0" smtClean="0"/>
          </a:p>
          <a:p>
            <a:pPr>
              <a:buFont typeface="Calibri Light" pitchFamily="34" charset="0"/>
              <a:buAutoNum type="arabicPeriod"/>
            </a:pPr>
            <a:r>
              <a:rPr lang="en-US" sz="2000" b="1" dirty="0" smtClean="0"/>
              <a:t>Interaction</a:t>
            </a:r>
            <a:r>
              <a:rPr lang="en-US" sz="2000" b="1" dirty="0"/>
              <a:t>: </a:t>
            </a:r>
            <a:endParaRPr lang="en-US" sz="2000" b="1" dirty="0" smtClean="0"/>
          </a:p>
          <a:p>
            <a:pPr marL="800100" lvl="1" indent="-342900">
              <a:buFont typeface="Wingdings" pitchFamily="2" charset="2"/>
              <a:buChar char="§"/>
            </a:pPr>
            <a:r>
              <a:rPr lang="en-US" sz="2000" b="1" dirty="0" smtClean="0"/>
              <a:t>Models  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sz="2000" b="1" dirty="0" smtClean="0"/>
              <a:t>Frameworks  </a:t>
            </a:r>
          </a:p>
          <a:p>
            <a:pPr>
              <a:buFont typeface="Calibri Light" pitchFamily="34" charset="0"/>
              <a:buAutoNum type="arabicPeriod"/>
            </a:pPr>
            <a:r>
              <a:rPr lang="en-US" sz="2000" b="1" dirty="0" smtClean="0"/>
              <a:t>Ergonomics  </a:t>
            </a:r>
          </a:p>
          <a:p>
            <a:pPr>
              <a:buFont typeface="Calibri Light" pitchFamily="34" charset="0"/>
              <a:buAutoNum type="arabicPeriod"/>
            </a:pPr>
            <a:r>
              <a:rPr lang="en-US" sz="2000" b="1" dirty="0" smtClean="0"/>
              <a:t>Styles  </a:t>
            </a:r>
          </a:p>
          <a:p>
            <a:pPr>
              <a:buFont typeface="Calibri Light" pitchFamily="34" charset="0"/>
              <a:buAutoNum type="arabicPeriod"/>
            </a:pPr>
            <a:r>
              <a:rPr lang="en-US" sz="2000" b="1" dirty="0" smtClean="0"/>
              <a:t>Elements </a:t>
            </a:r>
          </a:p>
          <a:p>
            <a:pPr>
              <a:buFont typeface="Calibri Light" pitchFamily="34" charset="0"/>
              <a:buAutoNum type="arabicPeriod"/>
            </a:pPr>
            <a:r>
              <a:rPr lang="en-US" sz="2000" b="1" dirty="0" smtClean="0"/>
              <a:t>Interactivity </a:t>
            </a:r>
          </a:p>
          <a:p>
            <a:pPr>
              <a:buFont typeface="Calibri Light" pitchFamily="34" charset="0"/>
              <a:buAutoNum type="arabicPeriod"/>
            </a:pPr>
            <a:r>
              <a:rPr lang="en-US" sz="2000" b="1" dirty="0" smtClean="0"/>
              <a:t>Paradigms</a:t>
            </a:r>
            <a:r>
              <a:rPr lang="en-US" sz="2000" b="1" dirty="0"/>
              <a:t>.</a:t>
            </a:r>
          </a:p>
          <a:p>
            <a:pPr>
              <a:buFont typeface="Calibri Light" pitchFamily="34" charset="0"/>
              <a:buAutoNum type="arabicPeriod"/>
            </a:pPr>
            <a:endParaRPr lang="en-IN" sz="2000" b="1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66989"/>
          </a:xfrm>
        </p:spPr>
        <p:txBody>
          <a:bodyPr/>
          <a:lstStyle/>
          <a:p>
            <a:r>
              <a:rPr lang="en-IN" b="1" dirty="0" smtClean="0"/>
              <a:t/>
            </a:r>
            <a:br>
              <a:rPr lang="en-IN" b="1" dirty="0" smtClean="0"/>
            </a:br>
            <a:r>
              <a:rPr lang="en-IN" b="1" dirty="0"/>
              <a:t> </a:t>
            </a:r>
            <a:r>
              <a:rPr lang="en-IN" b="1" dirty="0" smtClean="0"/>
              <a:t>    Roadmap </a:t>
            </a:r>
            <a:r>
              <a:rPr lang="en-IN" b="1" dirty="0"/>
              <a:t>to Unit 1 – INTRODUCTION</a:t>
            </a:r>
            <a:br>
              <a:rPr lang="en-IN" b="1" dirty="0"/>
            </a:b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/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Human Computer Interaction Unit I - Introduction</a:t>
            </a:r>
            <a:endParaRPr lang="en-IN"/>
          </a:p>
        </p:txBody>
      </p:sp>
      <p:sp>
        <p:nvSpPr>
          <p:cNvPr id="5" name="Slide Number Placeholder 4">
            <a:extLst>
              <a:ext uri="{FF2B5EF4-FFF2-40B4-BE49-F238E27FC236}"/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5177D8D-8DE1-492C-A530-B8D9B39D6E76}" type="slidenum">
              <a:rPr lang="en-IN"/>
              <a:pPr>
                <a:defRPr/>
              </a:pPr>
              <a:t>8</a:t>
            </a:fld>
            <a:endParaRPr lang="en-IN"/>
          </a:p>
        </p:txBody>
      </p:sp>
      <p:pic>
        <p:nvPicPr>
          <p:cNvPr id="9" name="Content Placeholder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31644"/>
            <a:ext cx="1326356" cy="132635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83104"/>
          </a:xfrm>
        </p:spPr>
        <p:txBody>
          <a:bodyPr/>
          <a:lstStyle/>
          <a:p>
            <a:pPr algn="ctr"/>
            <a:r>
              <a:rPr lang="en-IN" b="1" dirty="0" smtClean="0"/>
              <a:t/>
            </a:r>
            <a:br>
              <a:rPr lang="en-IN" b="1" dirty="0" smtClean="0"/>
            </a:br>
            <a:r>
              <a:rPr lang="en-IN" b="1" dirty="0" smtClean="0"/>
              <a:t>Outline</a:t>
            </a:r>
            <a:r>
              <a:rPr lang="en-IN" b="1" dirty="0"/>
              <a:t/>
            </a:r>
            <a:br>
              <a:rPr lang="en-IN" b="1" dirty="0"/>
            </a:b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/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Human Computer Interaction Unit I - Introduction</a:t>
            </a:r>
            <a:endParaRPr lang="en-IN"/>
          </a:p>
        </p:txBody>
      </p:sp>
      <p:sp>
        <p:nvSpPr>
          <p:cNvPr id="5" name="Slide Number Placeholder 4">
            <a:extLst>
              <a:ext uri="{FF2B5EF4-FFF2-40B4-BE49-F238E27FC236}"/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4DD00B2-4595-4185-AF01-0D5533160B04}" type="slidenum">
              <a:rPr lang="en-IN"/>
              <a:pPr>
                <a:defRPr/>
              </a:pPr>
              <a:t>9</a:t>
            </a:fld>
            <a:endParaRPr lang="en-IN"/>
          </a:p>
        </p:txBody>
      </p:sp>
      <p:sp>
        <p:nvSpPr>
          <p:cNvPr id="10" name="Content Placeholder 4"/>
          <p:cNvSpPr txBox="1">
            <a:spLocks/>
          </p:cNvSpPr>
          <p:nvPr/>
        </p:nvSpPr>
        <p:spPr>
          <a:xfrm>
            <a:off x="525547" y="1717451"/>
            <a:ext cx="11300346" cy="4157008"/>
          </a:xfrm>
          <a:prstGeom prst="rect">
            <a:avLst/>
          </a:prstGeom>
        </p:spPr>
        <p:txBody>
          <a:bodyPr/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altLang="en-US" b="1" dirty="0" smtClean="0"/>
              <a:t>Early </a:t>
            </a:r>
            <a:r>
              <a:rPr lang="en-US" altLang="en-US" b="1" dirty="0"/>
              <a:t>Human Computer Interaction</a:t>
            </a:r>
          </a:p>
          <a:p>
            <a:pPr eaLnBrk="1" hangingPunct="1"/>
            <a:r>
              <a:rPr lang="en-US" altLang="en-US" b="1" dirty="0"/>
              <a:t>Development of HCI</a:t>
            </a:r>
          </a:p>
          <a:p>
            <a:pPr eaLnBrk="1" hangingPunct="1"/>
            <a:r>
              <a:rPr lang="en-US" altLang="en-US" b="1" dirty="0"/>
              <a:t>Interaction Paradigms</a:t>
            </a:r>
          </a:p>
          <a:p>
            <a:pPr eaLnBrk="1" hangingPunct="1"/>
            <a:r>
              <a:rPr lang="en-US" altLang="en-US" b="1" dirty="0"/>
              <a:t>Types of user interfaces</a:t>
            </a:r>
          </a:p>
          <a:p>
            <a:pPr eaLnBrk="1" hangingPunct="1"/>
            <a:r>
              <a:rPr lang="en-US" altLang="en-US" b="1" dirty="0"/>
              <a:t>Disciplines contributing to HCI</a:t>
            </a:r>
          </a:p>
          <a:p>
            <a:pPr eaLnBrk="1" hangingPunct="1"/>
            <a:r>
              <a:rPr lang="en-US" altLang="en-US" b="1" dirty="0"/>
              <a:t>Aim-Approach for this </a:t>
            </a:r>
            <a:r>
              <a:rPr lang="en-US" altLang="en-US" b="1" dirty="0" smtClean="0"/>
              <a:t>course</a:t>
            </a:r>
            <a:r>
              <a:rPr lang="en-US" b="1" dirty="0" smtClean="0"/>
              <a:t>  </a:t>
            </a:r>
            <a:endParaRPr lang="en-US" b="1" dirty="0"/>
          </a:p>
          <a:p>
            <a:endParaRPr lang="en-US" dirty="0"/>
          </a:p>
        </p:txBody>
      </p:sp>
      <p:pic>
        <p:nvPicPr>
          <p:cNvPr id="9" name="Content Placeholder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31644"/>
            <a:ext cx="1326356" cy="132635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1935</TotalTime>
  <Words>916</Words>
  <Application>Microsoft Office PowerPoint</Application>
  <PresentationFormat>Custom</PresentationFormat>
  <Paragraphs>316</Paragraphs>
  <Slides>42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3" baseType="lpstr">
      <vt:lpstr>Office Theme</vt:lpstr>
      <vt:lpstr>PowerPoint Presentation</vt:lpstr>
      <vt:lpstr> AGENDA </vt:lpstr>
      <vt:lpstr>Syllabus</vt:lpstr>
      <vt:lpstr>Syllabus</vt:lpstr>
      <vt:lpstr>Syllabus</vt:lpstr>
      <vt:lpstr>Course Outcomes</vt:lpstr>
      <vt:lpstr>Books</vt:lpstr>
      <vt:lpstr>      Roadmap to Unit 1 – INTRODUCTION </vt:lpstr>
      <vt:lpstr> Outline </vt:lpstr>
      <vt:lpstr> Computing in 1943 </vt:lpstr>
      <vt:lpstr> Computing in 1945 </vt:lpstr>
      <vt:lpstr>First game on PDP (Programmed Data Processor) in 1960 </vt:lpstr>
      <vt:lpstr> Early Human Computing Interaction  </vt:lpstr>
      <vt:lpstr> Early Human Computing Interaction  </vt:lpstr>
      <vt:lpstr> What Interactions Did We See?  </vt:lpstr>
      <vt:lpstr> Computing in 1980  </vt:lpstr>
      <vt:lpstr> Computing in 2000  </vt:lpstr>
      <vt:lpstr> Gaming Interface in 1990 </vt:lpstr>
      <vt:lpstr>  Late Human Computing Interaction  </vt:lpstr>
      <vt:lpstr>  Today Human Computing Interaction   </vt:lpstr>
      <vt:lpstr>  Today Human Computing Interaction   </vt:lpstr>
      <vt:lpstr> Today Human Computing Interaction </vt:lpstr>
      <vt:lpstr> Today Human Computing Interaction </vt:lpstr>
      <vt:lpstr> Interaction Paradigms  </vt:lpstr>
      <vt:lpstr>Types of user interfaces </vt:lpstr>
      <vt:lpstr> Disciplines contributing to HCI </vt:lpstr>
      <vt:lpstr> What is HCI  </vt:lpstr>
      <vt:lpstr> Definition of HCI  </vt:lpstr>
      <vt:lpstr> HCI definition </vt:lpstr>
      <vt:lpstr> What is HCI </vt:lpstr>
      <vt:lpstr> Key concepts of HCI  </vt:lpstr>
      <vt:lpstr>First principle of HCI (Usability) </vt:lpstr>
      <vt:lpstr> Why do we need to understand Humans in HCI  </vt:lpstr>
      <vt:lpstr> User Phycology in HCI  </vt:lpstr>
      <vt:lpstr>Prototype of mechanical syringe</vt:lpstr>
      <vt:lpstr>Design </vt:lpstr>
      <vt:lpstr>Design </vt:lpstr>
      <vt:lpstr>ATM machine</vt:lpstr>
      <vt:lpstr>Good design Vs Bad Design</vt:lpstr>
      <vt:lpstr>Good design Vs Bad Design</vt:lpstr>
      <vt:lpstr>PowerPoint Presentation</vt:lpstr>
      <vt:lpstr> The human 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Internet</dc:creator>
  <cp:lastModifiedBy>Windows User</cp:lastModifiedBy>
  <cp:revision>47</cp:revision>
  <dcterms:created xsi:type="dcterms:W3CDTF">2020-07-27T17:33:40Z</dcterms:created>
  <dcterms:modified xsi:type="dcterms:W3CDTF">2020-08-19T15:03:50Z</dcterms:modified>
</cp:coreProperties>
</file>